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257" r:id="rId32"/>
    <p:sldId id="258" r:id="rId33"/>
    <p:sldId id="259" r:id="rId34"/>
    <p:sldId id="260" r:id="rId35"/>
    <p:sldId id="261" r:id="rId36"/>
    <p:sldId id="262" r:id="rId37"/>
    <p:sldId id="263" r:id="rId38"/>
    <p:sldId id="264" r:id="rId39"/>
    <p:sldId id="265" r:id="rId40"/>
    <p:sldId id="266" r:id="rId41"/>
    <p:sldId id="267" r:id="rId42"/>
    <p:sldId id="302" r:id="rId43"/>
    <p:sldId id="269" r:id="rId44"/>
    <p:sldId id="271" r:id="rId45"/>
    <p:sldId id="272" r:id="rId46"/>
    <p:sldId id="274" r:id="rId47"/>
    <p:sldId id="275" r:id="rId48"/>
    <p:sldId id="273" r:id="rId49"/>
    <p:sldId id="277" r:id="rId50"/>
    <p:sldId id="278" r:id="rId51"/>
    <p:sldId id="279" r:id="rId52"/>
    <p:sldId id="280" r:id="rId53"/>
    <p:sldId id="282" r:id="rId54"/>
    <p:sldId id="304" r:id="rId55"/>
    <p:sldId id="305"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297" r:id="rId70"/>
    <p:sldId id="306" r:id="rId71"/>
    <p:sldId id="298" r:id="rId72"/>
    <p:sldId id="299" r:id="rId73"/>
    <p:sldId id="300" r:id="rId74"/>
    <p:sldId id="301"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16.10.2023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16.10.2023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16.10.2023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660351"/>
            <a:ext cx="6840760" cy="2308324"/>
          </a:xfrm>
          <a:prstGeom prst="rect">
            <a:avLst/>
          </a:prstGeom>
          <a:noFill/>
        </p:spPr>
        <p:txBody>
          <a:bodyPr wrap="square" rtlCol="0">
            <a:spAutoFit/>
          </a:bodyPr>
          <a:lstStyle/>
          <a:p>
            <a:pPr algn="ctr"/>
            <a:r>
              <a:rPr lang="ru-RU" sz="4800" b="1" dirty="0" smtClean="0"/>
              <a:t>52.02.04 </a:t>
            </a:r>
          </a:p>
          <a:p>
            <a:pPr algn="ctr"/>
            <a:r>
              <a:rPr lang="ru-RU" sz="4800" b="1" dirty="0" smtClean="0"/>
              <a:t>АКТЕРСКОЕ ИСКУССТВО</a:t>
            </a:r>
            <a:endParaRPr lang="ru-RU" sz="4800" b="1" dirty="0"/>
          </a:p>
        </p:txBody>
      </p:sp>
      <p:sp>
        <p:nvSpPr>
          <p:cNvPr id="5" name="TextBox 4"/>
          <p:cNvSpPr txBox="1"/>
          <p:nvPr/>
        </p:nvSpPr>
        <p:spPr>
          <a:xfrm>
            <a:off x="1848405" y="3429000"/>
            <a:ext cx="5341527" cy="1384995"/>
          </a:xfrm>
          <a:prstGeom prst="rect">
            <a:avLst/>
          </a:prstGeom>
          <a:noFill/>
        </p:spPr>
        <p:txBody>
          <a:bodyPr wrap="none" rtlCol="0">
            <a:spAutoFit/>
          </a:bodyPr>
          <a:lstStyle/>
          <a:p>
            <a:pPr algn="ctr"/>
            <a:r>
              <a:rPr lang="ru-RU" sz="2800" b="1" smtClean="0"/>
              <a:t>ПРОФЕССИОНАЛЬНЫЙ ЦИКЛ</a:t>
            </a:r>
            <a:endParaRPr lang="ru-RU" sz="2800" b="1" dirty="0" smtClean="0"/>
          </a:p>
          <a:p>
            <a:pPr algn="ctr"/>
            <a:endParaRPr lang="ru-RU" sz="2800" b="1" dirty="0" smtClean="0"/>
          </a:p>
          <a:p>
            <a:pPr algn="ctr"/>
            <a:r>
              <a:rPr lang="ru-RU" sz="2800" b="1" dirty="0" smtClean="0"/>
              <a:t>УЧЕБНАЯ ЛИТЕРАТУРА</a:t>
            </a:r>
            <a:endParaRPr lang="ru-RU" sz="28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2060848"/>
            <a:ext cx="6696744" cy="1569660"/>
          </a:xfrm>
          <a:prstGeom prst="rect">
            <a:avLst/>
          </a:prstGeom>
        </p:spPr>
        <p:txBody>
          <a:bodyPr wrap="square">
            <a:spAutoFit/>
          </a:bodyPr>
          <a:lstStyle/>
          <a:p>
            <a:pPr algn="ctr"/>
            <a:r>
              <a:rPr lang="ru-RU" sz="3200" b="1" dirty="0"/>
              <a:t>ОП.02 </a:t>
            </a:r>
          </a:p>
          <a:p>
            <a:pPr algn="ctr"/>
            <a:r>
              <a:rPr lang="ru-RU" sz="3200" b="1" dirty="0" smtClean="0"/>
              <a:t>РУССКИЙ </a:t>
            </a:r>
            <a:r>
              <a:rPr lang="ru-RU" sz="3200" b="1" dirty="0"/>
              <a:t>ЯЗЫК И КУЛЬТУРА РЕЧИ</a:t>
            </a:r>
          </a:p>
        </p:txBody>
      </p:sp>
    </p:spTree>
    <p:extLst>
      <p:ext uri="{BB962C8B-B14F-4D97-AF65-F5344CB8AC3E}">
        <p14:creationId xmlns:p14="http://schemas.microsoft.com/office/powerpoint/2010/main" val="384493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2" y="188640"/>
            <a:ext cx="208823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61202" y="3933056"/>
            <a:ext cx="6408712" cy="2123658"/>
          </a:xfrm>
          <a:prstGeom prst="rect">
            <a:avLst/>
          </a:prstGeom>
        </p:spPr>
        <p:txBody>
          <a:bodyPr wrap="square">
            <a:spAutoFit/>
          </a:bodyPr>
          <a:lstStyle/>
          <a:p>
            <a:pPr algn="just"/>
            <a:r>
              <a:rPr lang="ru-RU" sz="1200" b="1" dirty="0"/>
              <a:t>Русский язык и культура речи : учебник / Е. В. Сергеева, А И. Дунев, Г.А. Жуковская, А.Ю. Пентина и др.; под ред. Е. В. Сергеевой, В. Д. Черняк. — Москва : КноРус, </a:t>
            </a:r>
            <a:r>
              <a:rPr lang="ru-RU" sz="1200" b="1" dirty="0" smtClean="0"/>
              <a:t>2023. </a:t>
            </a:r>
            <a:r>
              <a:rPr lang="ru-RU" sz="1200" b="1" dirty="0"/>
              <a:t>— 343 с. — (Среднее профессиональное образование). </a:t>
            </a:r>
            <a:endParaRPr lang="ru-RU" sz="1200" b="1" dirty="0" smtClean="0"/>
          </a:p>
          <a:p>
            <a:pPr algn="just"/>
            <a:endParaRPr lang="ru-RU" sz="1200" b="1" dirty="0"/>
          </a:p>
          <a:p>
            <a:pPr algn="just"/>
            <a:r>
              <a:rPr lang="ru-RU" sz="1200" dirty="0"/>
              <a:t>Концепция учебника основана на представлении о том, что культура речи связана не только с владением орфоэпическими, грамматическими и лексическими нормами современного русского литературного языка, но и с умением грамотно и коммуникативно целесообразно выразить мысль в устной и письменной форме. Содержит теоретический материал и задания для аудиторной и самостоятельной работы, а также тексты тотальных диктантов последних лет.</a:t>
            </a:r>
          </a:p>
        </p:txBody>
      </p:sp>
      <p:sp>
        <p:nvSpPr>
          <p:cNvPr id="5" name="Прямоугольник 4"/>
          <p:cNvSpPr/>
          <p:nvPr/>
        </p:nvSpPr>
        <p:spPr>
          <a:xfrm>
            <a:off x="2411760" y="455049"/>
            <a:ext cx="6507596" cy="1754326"/>
          </a:xfrm>
          <a:prstGeom prst="rect">
            <a:avLst/>
          </a:prstGeom>
        </p:spPr>
        <p:txBody>
          <a:bodyPr wrap="square">
            <a:spAutoFit/>
          </a:bodyPr>
          <a:lstStyle/>
          <a:p>
            <a:pPr algn="just"/>
            <a:endParaRPr lang="ru-RU" sz="1200" b="1" dirty="0"/>
          </a:p>
          <a:p>
            <a:pPr algn="just"/>
            <a:r>
              <a:rPr lang="ru-RU" sz="1200" b="1" dirty="0"/>
              <a:t>Кузнецова Н. В. Русский язык и культура речи : учебник / Н. В. Кузнецова. — </a:t>
            </a:r>
            <a:r>
              <a:rPr lang="ru-RU" sz="1200" b="1" dirty="0" smtClean="0"/>
              <a:t>3-е </a:t>
            </a:r>
            <a:r>
              <a:rPr lang="ru-RU" sz="1200" b="1" dirty="0"/>
              <a:t>изд. — Москва : ФОРУМ : </a:t>
            </a:r>
            <a:r>
              <a:rPr lang="ru-RU" sz="1200" b="1" dirty="0" smtClean="0"/>
              <a:t>ИНФРА—М</a:t>
            </a:r>
            <a:r>
              <a:rPr lang="ru-RU" sz="1200" b="1" dirty="0"/>
              <a:t>, 2022. — 368 с. — (Среднее профессиональное образование). </a:t>
            </a:r>
            <a:endParaRPr lang="ru-RU" sz="1200" b="1" dirty="0" smtClean="0"/>
          </a:p>
          <a:p>
            <a:pPr algn="just"/>
            <a:endParaRPr lang="ru-RU" sz="1200" b="1" dirty="0"/>
          </a:p>
          <a:p>
            <a:pPr algn="just"/>
            <a:r>
              <a:rPr lang="ru-RU" sz="1200" dirty="0"/>
              <a:t>В учебнике представлены основные данные по культуре речи, а также школьный курс русского языка в расширенном и углубленном виде. Большое внимание уделяется практической работе учащихся, предотвращению возможных речевых ошибок, выполнению заданий творческого характера, работе со словарями.</a:t>
            </a:r>
          </a:p>
        </p:txBody>
      </p:sp>
      <p:pic>
        <p:nvPicPr>
          <p:cNvPr id="1026" name="Picture 2" descr="Русский язык и культура реч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1" y="3573016"/>
            <a:ext cx="2107104" cy="318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8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10"/>
            <a:ext cx="2483768" cy="360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5" y="476672"/>
            <a:ext cx="6420337" cy="1938992"/>
          </a:xfrm>
          <a:prstGeom prst="rect">
            <a:avLst/>
          </a:prstGeom>
        </p:spPr>
        <p:txBody>
          <a:bodyPr wrap="square">
            <a:spAutoFit/>
          </a:bodyPr>
          <a:lstStyle/>
          <a:p>
            <a:pPr algn="just"/>
            <a:r>
              <a:rPr lang="ru-RU" sz="1200" b="1" dirty="0"/>
              <a:t>Самсонов Н. Б.  Русский язык и культура речи : учебник и практикум для СПО / Н. Б. Самсонов. — </a:t>
            </a:r>
            <a:r>
              <a:rPr lang="ru-RU" sz="1200" b="1" dirty="0" smtClean="0"/>
              <a:t>2-е </a:t>
            </a:r>
            <a:r>
              <a:rPr lang="ru-RU" sz="1200" b="1" dirty="0"/>
              <a:t>изд., испр. и доп. — Москва : Издательство Юрайт, </a:t>
            </a:r>
            <a:r>
              <a:rPr lang="ru-RU" sz="1200" b="1" dirty="0" smtClean="0"/>
              <a:t>2023. </a:t>
            </a:r>
            <a:r>
              <a:rPr lang="ru-RU" sz="1200" b="1" dirty="0"/>
              <a:t>— 278 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основные положения курса русского языка, освещены вопросы культуры речи и стилистики. Учебный материал представлен с опорой на функциональное своеобразие языковых средств. Система </a:t>
            </a:r>
            <a:r>
              <a:rPr lang="ru-RU" sz="1200" dirty="0" smtClean="0"/>
              <a:t>учебно—тренировочных </a:t>
            </a:r>
            <a:r>
              <a:rPr lang="ru-RU" sz="1200" dirty="0"/>
              <a:t>тестов и упражнений, рассчитанная на студентов с разным исходным уровнем подготовки, нацелена на повышение их практической грамотности.</a:t>
            </a:r>
          </a:p>
        </p:txBody>
      </p:sp>
      <p:sp>
        <p:nvSpPr>
          <p:cNvPr id="6" name="Прямоугольник 5"/>
          <p:cNvSpPr/>
          <p:nvPr/>
        </p:nvSpPr>
        <p:spPr>
          <a:xfrm>
            <a:off x="2555776" y="4005064"/>
            <a:ext cx="6264696" cy="1938992"/>
          </a:xfrm>
          <a:prstGeom prst="rect">
            <a:avLst/>
          </a:prstGeom>
        </p:spPr>
        <p:txBody>
          <a:bodyPr wrap="square">
            <a:spAutoFit/>
          </a:bodyPr>
          <a:lstStyle/>
          <a:p>
            <a:pPr algn="just"/>
            <a:r>
              <a:rPr lang="ru-RU" sz="1200" b="1" dirty="0"/>
              <a:t>Руднев В. Н. Русский язык и культура речи : учебное пособие / В. Н. Руднев. — Москва : КноРус, </a:t>
            </a:r>
            <a:r>
              <a:rPr lang="ru-RU" sz="1200" b="1" dirty="0" smtClean="0"/>
              <a:t>2023. </a:t>
            </a:r>
            <a:r>
              <a:rPr lang="ru-RU" sz="1200" b="1" dirty="0"/>
              <a:t>— 253 с. — (Среднее профессиональное образование). </a:t>
            </a:r>
            <a:endParaRPr lang="ru-RU" sz="1200" b="1" dirty="0" smtClean="0"/>
          </a:p>
          <a:p>
            <a:pPr algn="just"/>
            <a:endParaRPr lang="ru-RU" sz="1200" b="1" dirty="0"/>
          </a:p>
          <a:p>
            <a:pPr algn="just"/>
            <a:r>
              <a:rPr lang="ru-RU" sz="1200" dirty="0"/>
              <a:t>Предлагаются методические указания и рекомендации для самостоятельной подготовки учащихся по русской словесности. Автор пособия, описывая основы русского языка и культуры речи, обращается также к риторике (в том числе к судебному красноречию), языку рекламы. Содержит примерный список вопросов к зачету, примерную тематику рефератов и контрольных работ, сценарий проведения деловой игры.</a:t>
            </a:r>
          </a:p>
        </p:txBody>
      </p:sp>
      <p:pic>
        <p:nvPicPr>
          <p:cNvPr id="2050" name="Picture 2" descr="Русский язык и культура реч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4"/>
            <a:ext cx="2220966" cy="320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7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9392"/>
            <a:ext cx="2406856" cy="371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32656"/>
            <a:ext cx="6408712" cy="1938992"/>
          </a:xfrm>
          <a:prstGeom prst="rect">
            <a:avLst/>
          </a:prstGeom>
        </p:spPr>
        <p:txBody>
          <a:bodyPr wrap="square">
            <a:spAutoFit/>
          </a:bodyPr>
          <a:lstStyle/>
          <a:p>
            <a:pPr algn="just"/>
            <a:r>
              <a:rPr lang="ru-RU" sz="1200" b="1" dirty="0"/>
              <a:t>Русский язык и культура речи. Семнадцать практических занятий : учебное пособие для СПО / Е. В. Ганапольская [и др.] ; под редакцией Е. В. Ганапольской, Т. Ю. Волошиновой. — </a:t>
            </a:r>
            <a:r>
              <a:rPr lang="ru-RU" sz="1200" b="1" dirty="0" smtClean="0"/>
              <a:t>2-е </a:t>
            </a:r>
            <a:r>
              <a:rPr lang="ru-RU" sz="1200" b="1" dirty="0"/>
              <a:t>изд., испр. и доп. — Москва : Издательство Юрайт, </a:t>
            </a:r>
            <a:r>
              <a:rPr lang="ru-RU" sz="1200" b="1" dirty="0" smtClean="0"/>
              <a:t>2023. </a:t>
            </a:r>
            <a:r>
              <a:rPr lang="ru-RU" sz="1200" b="1" dirty="0"/>
              <a:t>— 304 с. — (Профессиональное образование). </a:t>
            </a:r>
            <a:endParaRPr lang="ru-RU" sz="1200" b="1" dirty="0" smtClean="0"/>
          </a:p>
          <a:p>
            <a:pPr algn="just"/>
            <a:endParaRPr lang="ru-RU" sz="1200" b="1" dirty="0"/>
          </a:p>
          <a:p>
            <a:pPr algn="just"/>
            <a:r>
              <a:rPr lang="ru-RU" sz="1200" dirty="0"/>
              <a:t>Предлагаемое пособие содержит систему заданий, призванных помочь студентам успешно овладеть основными разделами дисциплины «Русский язык и культура речи». Рассмотрены такие темы, как нормы современного русского языка, правила риторики, функциональные стили речи, принципы создания и оформления деловой коммуникации. </a:t>
            </a:r>
          </a:p>
        </p:txBody>
      </p:sp>
      <p:sp>
        <p:nvSpPr>
          <p:cNvPr id="6" name="Прямоугольник 5"/>
          <p:cNvSpPr/>
          <p:nvPr/>
        </p:nvSpPr>
        <p:spPr>
          <a:xfrm>
            <a:off x="2627784" y="3795240"/>
            <a:ext cx="6336703" cy="2308324"/>
          </a:xfrm>
          <a:prstGeom prst="rect">
            <a:avLst/>
          </a:prstGeom>
        </p:spPr>
        <p:txBody>
          <a:bodyPr wrap="square">
            <a:spAutoFit/>
          </a:bodyPr>
          <a:lstStyle/>
          <a:p>
            <a:pPr algn="just"/>
            <a:r>
              <a:rPr lang="ru-RU" sz="1200" b="1" dirty="0"/>
              <a:t>Русский язык и культура речи. Практикум : </a:t>
            </a:r>
            <a:r>
              <a:rPr lang="ru-RU" sz="1200" b="1" dirty="0" smtClean="0"/>
              <a:t>учебно—практическое </a:t>
            </a:r>
            <a:r>
              <a:rPr lang="ru-RU" sz="1200" b="1" dirty="0"/>
              <a:t>пособие / В.Д. Черняк, Е.В. Сергеева и др. — Москва : КноРус, </a:t>
            </a:r>
            <a:r>
              <a:rPr lang="ru-RU" sz="1200" b="1" dirty="0" smtClean="0"/>
              <a:t>2022. </a:t>
            </a:r>
            <a:r>
              <a:rPr lang="ru-RU" sz="1200" b="1" dirty="0"/>
              <a:t>— 227 с. </a:t>
            </a:r>
            <a:endParaRPr lang="ru-RU" sz="1200" b="1" dirty="0" smtClean="0"/>
          </a:p>
          <a:p>
            <a:pPr algn="just"/>
            <a:endParaRPr lang="ru-RU" sz="1200" b="1" dirty="0"/>
          </a:p>
          <a:p>
            <a:pPr algn="just"/>
            <a:r>
              <a:rPr lang="ru-RU" sz="1200" dirty="0"/>
              <a:t>Концепция пособия основана на представлении о необходимости тщательной и планомерной отработки умений учащихся, связанных с </a:t>
            </a:r>
            <a:r>
              <a:rPr lang="ru-RU" sz="1200" dirty="0" smtClean="0"/>
              <a:t>культурно-речевыми </a:t>
            </a:r>
            <a:r>
              <a:rPr lang="ru-RU" sz="1200" dirty="0"/>
              <a:t>аспектами современного русского литературного языка. Важной составляющей этих умений является овладение как орфоэпическими, грамматическими и лексическими нормами, так и нормами орфографии и пунктуации.</a:t>
            </a:r>
          </a:p>
          <a:p>
            <a:pPr algn="just"/>
            <a:r>
              <a:rPr lang="ru-RU" sz="1200" dirty="0"/>
              <a:t>Практикум содержит задания для аудиторной и самостоятельной работы, тесты для самостоятельной или аудиторной проверки усвоения материала, а также тексты тотальных диктантов последних лет.</a:t>
            </a:r>
          </a:p>
        </p:txBody>
      </p:sp>
      <p:pic>
        <p:nvPicPr>
          <p:cNvPr id="3074" name="Picture 2" descr="Русский язык и культура реч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18506"/>
            <a:ext cx="2119221" cy="312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14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0854" y="404664"/>
            <a:ext cx="6363634" cy="1754326"/>
          </a:xfrm>
          <a:prstGeom prst="rect">
            <a:avLst/>
          </a:prstGeom>
        </p:spPr>
        <p:txBody>
          <a:bodyPr wrap="square">
            <a:spAutoFit/>
          </a:bodyPr>
          <a:lstStyle/>
          <a:p>
            <a:pPr algn="just"/>
            <a:r>
              <a:rPr lang="ru-RU" sz="1200" b="1" dirty="0"/>
              <a:t>Голуб И. Б. Русский язык : справочник / И. Б. Голуб. — Москва : КноРус, </a:t>
            </a:r>
            <a:r>
              <a:rPr lang="ru-RU" sz="1200" b="1" dirty="0" smtClean="0"/>
              <a:t>2022. </a:t>
            </a:r>
            <a:r>
              <a:rPr lang="ru-RU" sz="1200" b="1" dirty="0"/>
              <a:t>— 189 с. </a:t>
            </a:r>
            <a:endParaRPr lang="ru-RU" sz="1200" b="1" dirty="0" smtClean="0"/>
          </a:p>
          <a:p>
            <a:pPr algn="just"/>
            <a:endParaRPr lang="ru-RU" sz="1200" b="1" dirty="0"/>
          </a:p>
          <a:p>
            <a:pPr algn="just"/>
            <a:r>
              <a:rPr lang="ru-RU" sz="1200" dirty="0"/>
              <a:t>Справочник содержит все правила по орфографии и пунктуации в соответствии с программой изучения русского языка. Особое внимание уделяется наиболее трудным темам. Словарь в конце справочника позволит уточнить написание и произношение наиболее трудных слов.</a:t>
            </a:r>
          </a:p>
          <a:p>
            <a:pPr algn="just"/>
            <a:r>
              <a:rPr lang="ru-RU" sz="1200" dirty="0"/>
              <a:t>Для всех, кто решил избавиться от ошибок в письменной речи, успешно сдать письменный и устный экзамен по русскому языку в школе и вузе.</a:t>
            </a:r>
          </a:p>
        </p:txBody>
      </p:sp>
      <p:sp>
        <p:nvSpPr>
          <p:cNvPr id="4" name="Прямоугольник 3"/>
          <p:cNvSpPr/>
          <p:nvPr/>
        </p:nvSpPr>
        <p:spPr>
          <a:xfrm>
            <a:off x="2600854" y="3501008"/>
            <a:ext cx="6336704" cy="2862322"/>
          </a:xfrm>
          <a:prstGeom prst="rect">
            <a:avLst/>
          </a:prstGeom>
        </p:spPr>
        <p:txBody>
          <a:bodyPr wrap="square">
            <a:spAutoFit/>
          </a:bodyPr>
          <a:lstStyle/>
          <a:p>
            <a:pPr algn="just"/>
            <a:r>
              <a:rPr lang="ru-RU" sz="1200" b="1" dirty="0"/>
              <a:t>Самойлова Е. А. Русский язык и культура речи : учебное пособие / Е. А. Самойлова. — Москва : ИД «ФОРУМ» : ИНФРА </a:t>
            </a:r>
            <a:r>
              <a:rPr lang="ru-RU" sz="1200" b="1" dirty="0" smtClean="0"/>
              <a:t>— </a:t>
            </a:r>
            <a:r>
              <a:rPr lang="ru-RU" sz="1200" b="1" dirty="0"/>
              <a:t>М, </a:t>
            </a:r>
            <a:r>
              <a:rPr lang="ru-RU" sz="1200" b="1" dirty="0" smtClean="0"/>
              <a:t>2023. </a:t>
            </a:r>
            <a:r>
              <a:rPr lang="ru-RU" sz="1200" b="1" dirty="0"/>
              <a:t>— 144 с. — (Среднее профессиональное образование). </a:t>
            </a:r>
            <a:endParaRPr lang="ru-RU" sz="1200" b="1" dirty="0" smtClean="0"/>
          </a:p>
          <a:p>
            <a:pPr algn="just"/>
            <a:endParaRPr lang="ru-RU" sz="1200" b="1" dirty="0"/>
          </a:p>
          <a:p>
            <a:pPr algn="just"/>
            <a:r>
              <a:rPr lang="ru-RU" sz="1200" dirty="0"/>
              <a:t>Цель данного пособия — научить студентов ориентироваться в формах речевого общения, грамотно использовать языковые средства и речевой материал в соответствии с требованиями определенного функционального стиля; освоить нормы письменной и устной речи, уметь редактировать текст. Состоит из семи разделов и приложения. Учебное пособие включает необходимый минимум теоретических сведений о русском языке и культуре речи, которые подкрепляются занимательными примерами; практические задания и упражнения для самостоятельной работы; типовые варианты контрольных работ, а также справочный материал: «Основные нормы произношения», «Разграничение типов ошибок», «Основные способы словообразования».</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501008"/>
            <a:ext cx="2106487" cy="313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Русский язык. Справоч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30768"/>
            <a:ext cx="2106488" cy="295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7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890391"/>
            <a:ext cx="7056784" cy="1077218"/>
          </a:xfrm>
          <a:prstGeom prst="rect">
            <a:avLst/>
          </a:prstGeom>
        </p:spPr>
        <p:txBody>
          <a:bodyPr wrap="square">
            <a:spAutoFit/>
          </a:bodyPr>
          <a:lstStyle/>
          <a:p>
            <a:pPr lvl="0" algn="ctr"/>
            <a:r>
              <a:rPr lang="ru-RU" sz="3200" b="1" dirty="0">
                <a:solidFill>
                  <a:prstClr val="white"/>
                </a:solidFill>
              </a:rPr>
              <a:t>ОП.03 </a:t>
            </a:r>
            <a:endParaRPr lang="ru-RU" sz="3200" b="1" dirty="0" smtClean="0">
              <a:solidFill>
                <a:prstClr val="white"/>
              </a:solidFill>
            </a:endParaRPr>
          </a:p>
          <a:p>
            <a:pPr lvl="0" algn="ctr"/>
            <a:r>
              <a:rPr lang="ru-RU" sz="3200" b="1" dirty="0" smtClean="0">
                <a:solidFill>
                  <a:prstClr val="white"/>
                </a:solidFill>
              </a:rPr>
              <a:t>МУЗЫКАЛЬНОЕ </a:t>
            </a:r>
            <a:r>
              <a:rPr lang="ru-RU" sz="3200" b="1" dirty="0">
                <a:solidFill>
                  <a:prstClr val="white"/>
                </a:solidFill>
              </a:rPr>
              <a:t>ВОСПИТАНИЕ</a:t>
            </a:r>
          </a:p>
        </p:txBody>
      </p:sp>
    </p:spTree>
    <p:extLst>
      <p:ext uri="{BB962C8B-B14F-4D97-AF65-F5344CB8AC3E}">
        <p14:creationId xmlns:p14="http://schemas.microsoft.com/office/powerpoint/2010/main" val="388343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111518"/>
            <a:ext cx="6514142" cy="1754326"/>
          </a:xfrm>
          <a:prstGeom prst="rect">
            <a:avLst/>
          </a:prstGeom>
        </p:spPr>
        <p:txBody>
          <a:bodyPr wrap="square">
            <a:spAutoFit/>
          </a:bodyPr>
          <a:lstStyle/>
          <a:p>
            <a:pPr algn="just"/>
            <a:r>
              <a:rPr lang="ru-RU" sz="1200" b="1" dirty="0"/>
              <a:t>Огороднов Д. Е. Методика </a:t>
            </a:r>
            <a:r>
              <a:rPr lang="ru-RU" sz="1200" b="1" dirty="0" smtClean="0"/>
              <a:t>музыкально—певческого </a:t>
            </a:r>
            <a:r>
              <a:rPr lang="ru-RU" sz="1200" b="1" dirty="0"/>
              <a:t>воспитания : учебное пособие / Д. Е. Огороднов. — </a:t>
            </a:r>
            <a:r>
              <a:rPr lang="ru-RU" sz="1200" b="1" dirty="0" smtClean="0"/>
              <a:t>7-е</a:t>
            </a:r>
            <a:r>
              <a:rPr lang="ru-RU" sz="1200" b="1" dirty="0"/>
              <a:t>, стер. — </a:t>
            </a:r>
            <a:r>
              <a:rPr lang="ru-RU" sz="1200" b="1" dirty="0" smtClean="0"/>
              <a:t>Санкт—Петербург </a:t>
            </a:r>
            <a:r>
              <a:rPr lang="ru-RU" sz="1200" b="1" dirty="0"/>
              <a:t>: Планета музыки, </a:t>
            </a:r>
            <a:r>
              <a:rPr lang="ru-RU" sz="1200" b="1" dirty="0" smtClean="0"/>
              <a:t>2023. </a:t>
            </a:r>
            <a:r>
              <a:rPr lang="ru-RU" sz="1200" b="1" dirty="0"/>
              <a:t>— 224 с. — (Среднее профессиональное образование). </a:t>
            </a:r>
            <a:endParaRPr lang="ru-RU" sz="1200" b="1" dirty="0" smtClean="0"/>
          </a:p>
          <a:p>
            <a:pPr algn="just"/>
            <a:endParaRPr lang="ru-RU" sz="1200" b="1" dirty="0"/>
          </a:p>
          <a:p>
            <a:pPr algn="just"/>
            <a:r>
              <a:rPr lang="ru-RU" sz="1200" dirty="0"/>
              <a:t>В учебном пособии автор, опираясь на свой многолетний опыт работы по </a:t>
            </a:r>
            <a:r>
              <a:rPr lang="ru-RU" sz="1200" dirty="0" smtClean="0"/>
              <a:t>музыкально—певческому </a:t>
            </a:r>
            <a:r>
              <a:rPr lang="ru-RU" sz="1200" dirty="0"/>
              <a:t>воспитанию учащихся начальных классов общеобразовательной школы, освещает важные проблемы вокального и общемузыкального воспитания, рассказывает о приемах и методах организации работы на уроках музыки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2232248" cy="334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80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59" y="404664"/>
            <a:ext cx="6480720" cy="2123658"/>
          </a:xfrm>
          <a:prstGeom prst="rect">
            <a:avLst/>
          </a:prstGeom>
        </p:spPr>
        <p:txBody>
          <a:bodyPr wrap="square">
            <a:spAutoFit/>
          </a:bodyPr>
          <a:lstStyle/>
          <a:p>
            <a:pPr algn="just"/>
            <a:r>
              <a:rPr lang="ru-RU" sz="1200" b="1" dirty="0"/>
              <a:t>Заднепровская Г. В. Анализ музыкальных произведений : учебник / Г. В. Заднепровская. — </a:t>
            </a:r>
            <a:r>
              <a:rPr lang="ru-RU" sz="1200" b="1" dirty="0" smtClean="0"/>
              <a:t>5-е</a:t>
            </a:r>
            <a:r>
              <a:rPr lang="ru-RU" sz="1200" b="1" dirty="0"/>
              <a:t>, стер. — </a:t>
            </a:r>
            <a:r>
              <a:rPr lang="ru-RU" sz="1200" b="1" dirty="0" smtClean="0"/>
              <a:t>Санкт—Петербург </a:t>
            </a:r>
            <a:r>
              <a:rPr lang="ru-RU" sz="1200" b="1" dirty="0"/>
              <a:t>: Планета музыки, </a:t>
            </a:r>
            <a:r>
              <a:rPr lang="ru-RU" sz="1200" b="1" dirty="0" smtClean="0"/>
              <a:t>2022. </a:t>
            </a:r>
            <a:r>
              <a:rPr lang="ru-RU" sz="1200" b="1" dirty="0"/>
              <a:t>— 272 с. — (Среднее профессиональное образование). </a:t>
            </a:r>
            <a:endParaRPr lang="ru-RU" sz="1200" b="1" dirty="0" smtClean="0"/>
          </a:p>
          <a:p>
            <a:pPr algn="just"/>
            <a:endParaRPr lang="ru-RU" sz="1200" b="1" dirty="0"/>
          </a:p>
          <a:p>
            <a:pPr algn="just"/>
            <a:r>
              <a:rPr lang="ru-RU" sz="1200" dirty="0"/>
              <a:t>В данном пособии представлены основные формы европейской музыки, начиная от XVII в. вплоть до современности. В нем раскрываются фундаментальные понятия музыкальной формы в их связи с содержанием и художественным мировоззрением композиторов указанного периода. Изучение теории </a:t>
            </a:r>
            <a:r>
              <a:rPr lang="ru-RU" sz="1200" dirty="0" smtClean="0"/>
              <a:t>классико—романтических </a:t>
            </a:r>
            <a:r>
              <a:rPr lang="ru-RU" sz="1200" dirty="0"/>
              <a:t>форм дает в дальнейшем свободу понимания различных музыкальных стилей и направлений, способствует глубинному постижению многогранного мира искусства.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2065401" cy="305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59" y="3933056"/>
            <a:ext cx="6480720" cy="1754326"/>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 учебное пособие / В. П. Малишава. — </a:t>
            </a:r>
            <a:r>
              <a:rPr lang="ru-RU" sz="1200" b="1" dirty="0" smtClean="0"/>
              <a:t>Санкт—Петербург </a:t>
            </a:r>
            <a:r>
              <a:rPr lang="ru-RU" sz="1200" b="1" dirty="0"/>
              <a:t>: Планета музыки, 2021. — 52 с. — (Среднее профессиональное образование). </a:t>
            </a:r>
            <a:endParaRPr lang="ru-RU" sz="1200" b="1" dirty="0" smtClean="0"/>
          </a:p>
          <a:p>
            <a:pPr algn="just"/>
            <a:endParaRPr lang="ru-RU" sz="1200" b="1" dirty="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573016"/>
            <a:ext cx="206540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95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411760" y="3933056"/>
            <a:ext cx="6480720" cy="1569660"/>
          </a:xfrm>
          <a:prstGeom prst="rect">
            <a:avLst/>
          </a:prstGeom>
        </p:spPr>
        <p:txBody>
          <a:bodyPr wrap="square">
            <a:spAutoFit/>
          </a:bodyPr>
          <a:lstStyle/>
          <a:p>
            <a:pPr algn="just"/>
            <a:r>
              <a:rPr lang="ru-RU" sz="1200" b="1" dirty="0"/>
              <a:t>Мильштейн Я. И. Вопросы теории и истории исполнительства: учебное пособие / Я. И. Мильштейн. — </a:t>
            </a:r>
            <a:r>
              <a:rPr lang="ru-RU" sz="1200" b="1" dirty="0" smtClean="0"/>
              <a:t>3-е изд., </a:t>
            </a:r>
            <a:r>
              <a:rPr lang="ru-RU" sz="1200" b="1" dirty="0"/>
              <a:t>стер. — </a:t>
            </a:r>
            <a:r>
              <a:rPr lang="ru-RU" sz="1200" b="1" dirty="0" smtClean="0"/>
              <a:t>Санкт—Петербург </a:t>
            </a:r>
            <a:r>
              <a:rPr lang="ru-RU" sz="1200" b="1" dirty="0"/>
              <a:t>: Планета музыки, 2021. — 264 с. — (Среднее профессиональное образование). </a:t>
            </a:r>
            <a:endParaRPr lang="ru-RU" sz="1200" b="1" dirty="0" smtClean="0"/>
          </a:p>
          <a:p>
            <a:pPr algn="just"/>
            <a:endParaRPr lang="ru-RU" sz="1200" b="1" dirty="0"/>
          </a:p>
          <a:p>
            <a:pPr algn="just"/>
            <a:r>
              <a:rPr lang="ru-RU" sz="1200" dirty="0"/>
              <a:t>Яков Исаакович Мильштейн (1911–1981) — советский музыковед, пианист и педагог. В сборник вошли его статьи, связанные с различными проблемами музыкального исполнительства, — эстетикой, воспитанием пианистического мастерства и др. </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37" y="3645024"/>
            <a:ext cx="2082129" cy="295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Прямоугольник 17"/>
          <p:cNvSpPr/>
          <p:nvPr/>
        </p:nvSpPr>
        <p:spPr>
          <a:xfrm>
            <a:off x="2429026" y="620688"/>
            <a:ext cx="6264696" cy="1569660"/>
          </a:xfrm>
          <a:prstGeom prst="rect">
            <a:avLst/>
          </a:prstGeom>
        </p:spPr>
        <p:txBody>
          <a:bodyPr wrap="square">
            <a:spAutoFit/>
          </a:bodyPr>
          <a:lstStyle/>
          <a:p>
            <a:pPr algn="just"/>
            <a:r>
              <a:rPr lang="ru-RU" sz="1200" b="1" dirty="0"/>
              <a:t>Ладухин Н. М. 1000 диктантов: ноты / Н.М. Ладухин. — </a:t>
            </a:r>
            <a:r>
              <a:rPr lang="ru-RU" sz="1200" b="1" dirty="0" smtClean="0"/>
              <a:t>Санкт—Петербург </a:t>
            </a:r>
            <a:r>
              <a:rPr lang="ru-RU" sz="1200" b="1" dirty="0"/>
              <a:t>: Лань, Планета музыки, 2021. — 108 с. </a:t>
            </a:r>
            <a:endParaRPr lang="ru-RU" sz="1200" b="1" dirty="0" smtClean="0"/>
          </a:p>
          <a:p>
            <a:pPr algn="just"/>
            <a:endParaRPr lang="ru-RU" sz="1200" b="1" dirty="0"/>
          </a:p>
          <a:p>
            <a:pPr algn="just"/>
            <a:r>
              <a:rPr lang="ru-RU" sz="1200" dirty="0"/>
              <a:t>Ладухин Николай Михайлович (I860 – 1918) – русский музыкальный теоретик и композитор. Данный сборник содержит примеры 1000 музыкальных диктантов разного уровня сложности. Практика записи музыкальных диктантов является обязательной частью уроков сольфеджио и нацелена на развитие слуха и музыкальной памяти. </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37" y="260648"/>
            <a:ext cx="208212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22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86000" y="2890391"/>
            <a:ext cx="4572000" cy="1077218"/>
          </a:xfrm>
          <a:prstGeom prst="rect">
            <a:avLst/>
          </a:prstGeom>
        </p:spPr>
        <p:txBody>
          <a:bodyPr>
            <a:spAutoFit/>
          </a:bodyPr>
          <a:lstStyle/>
          <a:p>
            <a:pPr lvl="0" algn="ctr"/>
            <a:r>
              <a:rPr lang="ru-RU" sz="3200" b="1" dirty="0">
                <a:solidFill>
                  <a:prstClr val="white"/>
                </a:solidFill>
              </a:rPr>
              <a:t>ОП.04 СОЛЬНОЕ ПЕНИЕ</a:t>
            </a:r>
          </a:p>
        </p:txBody>
      </p:sp>
    </p:spTree>
    <p:extLst>
      <p:ext uri="{BB962C8B-B14F-4D97-AF65-F5344CB8AC3E}">
        <p14:creationId xmlns:p14="http://schemas.microsoft.com/office/powerpoint/2010/main" val="104031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2204864"/>
            <a:ext cx="7846202" cy="707886"/>
          </a:xfrm>
          <a:prstGeom prst="rect">
            <a:avLst/>
          </a:prstGeom>
        </p:spPr>
        <p:txBody>
          <a:bodyPr wrap="square">
            <a:spAutoFit/>
          </a:bodyPr>
          <a:lstStyle/>
          <a:p>
            <a:r>
              <a:rPr lang="ru-RU" sz="4000" b="1" dirty="0"/>
              <a:t>ОП.01 ИСТОРИЯ ТЕАТРА</a:t>
            </a:r>
          </a:p>
        </p:txBody>
      </p:sp>
    </p:spTree>
    <p:extLst>
      <p:ext uri="{BB962C8B-B14F-4D97-AF65-F5344CB8AC3E}">
        <p14:creationId xmlns:p14="http://schemas.microsoft.com/office/powerpoint/2010/main" val="279269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862322"/>
          </a:xfrm>
          <a:prstGeom prst="rect">
            <a:avLst/>
          </a:prstGeom>
        </p:spPr>
        <p:txBody>
          <a:bodyPr wrap="square">
            <a:spAutoFit/>
          </a:bodyPr>
          <a:lstStyle/>
          <a:p>
            <a:pPr algn="just"/>
            <a:r>
              <a:rPr lang="ru-RU" sz="1200" b="1" dirty="0"/>
              <a:t>Бархатова И. Б. Постановка голоса эстрадного вокалиста. Метод диагностики проблем : учебное пособие / И. Б. Бархатова. — </a:t>
            </a:r>
            <a:r>
              <a:rPr lang="ru-RU" sz="1200" b="1" dirty="0" smtClean="0"/>
              <a:t>Санкт—Петербург </a:t>
            </a:r>
            <a:r>
              <a:rPr lang="ru-RU" sz="1200" b="1" dirty="0"/>
              <a:t>: Лань, Планета музыки, </a:t>
            </a:r>
            <a:r>
              <a:rPr lang="ru-RU" sz="1200" b="1" dirty="0" smtClean="0"/>
              <a:t>2023. </a:t>
            </a:r>
            <a:r>
              <a:rPr lang="ru-RU" sz="1200" b="1" dirty="0"/>
              <a:t>— 64 с. — (Среднее профессиональное образование). </a:t>
            </a:r>
          </a:p>
          <a:p>
            <a:pPr algn="just"/>
            <a:endParaRPr lang="ru-RU" sz="1200" b="1" dirty="0" smtClean="0"/>
          </a:p>
          <a:p>
            <a:pPr algn="just"/>
            <a:endParaRPr lang="ru-RU" sz="1200" b="1" dirty="0"/>
          </a:p>
          <a:p>
            <a:pPr algn="just"/>
            <a:r>
              <a:rPr lang="ru-RU" sz="1200" dirty="0"/>
              <a:t>Учебное пособие «Постановка голоса эстрадного вокалиста</a:t>
            </a:r>
            <a:r>
              <a:rPr lang="ru-RU" sz="1200" dirty="0" smtClean="0"/>
              <a:t>. </a:t>
            </a:r>
            <a:r>
              <a:rPr lang="ru-RU" sz="1200" dirty="0"/>
              <a:t>Основная цель пособия — проанализировать и обобщить практический опыт эстрадного вокального педагога, выявить наиболее распространенные причины вокальных проблем у детей и взрослых, объяснить природу их возникновения и дать педагогу конкретные практические рекомендации по их устранению. В работе освещены важнейшие аспекты постановки голоса: дыхание, работа резонаторов, психилогические и физиологические «зажимы», формирование эстрадной вокальной позиции и т. д. В каждом разделе представлены вокальные упражнения с полным разбором способов их применения, что усиливает практическую значимость данной работы для </a:t>
            </a:r>
            <a:r>
              <a:rPr lang="ru-RU" sz="1200" dirty="0" smtClean="0"/>
              <a:t>педагога—вокалиста</a:t>
            </a:r>
            <a:r>
              <a:rPr lang="ru-RU" sz="1200" dirty="0"/>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6570"/>
            <a:ext cx="2016224" cy="293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73016"/>
            <a:ext cx="6534472" cy="2492990"/>
          </a:xfrm>
          <a:prstGeom prst="rect">
            <a:avLst/>
          </a:prstGeom>
        </p:spPr>
        <p:txBody>
          <a:bodyPr wrap="square">
            <a:spAutoFit/>
          </a:bodyPr>
          <a:lstStyle/>
          <a:p>
            <a:pPr algn="just"/>
            <a:r>
              <a:rPr lang="ru-RU" sz="1200" b="1" dirty="0"/>
              <a:t>Прянишников И. П.  Советы обучающимся пению : учебное пособие / И. П. Прянишников. </a:t>
            </a:r>
            <a:r>
              <a:rPr lang="ru-RU" sz="1200" b="1" dirty="0" smtClean="0"/>
              <a:t>— 9-е </a:t>
            </a:r>
            <a:r>
              <a:rPr lang="ru-RU" sz="1200" b="1" dirty="0"/>
              <a:t>изд., стер. </a:t>
            </a:r>
            <a:r>
              <a:rPr lang="ru-RU" sz="1200" b="1" dirty="0" smtClean="0"/>
              <a:t>— Санкт—Петербург </a:t>
            </a:r>
            <a:r>
              <a:rPr lang="ru-RU" sz="1200" b="1" dirty="0"/>
              <a:t>: Лань, </a:t>
            </a:r>
            <a:r>
              <a:rPr lang="ru-RU" sz="1200" b="1" dirty="0" smtClean="0"/>
              <a:t>2023. — </a:t>
            </a:r>
            <a:r>
              <a:rPr lang="ru-RU" sz="1200" b="1" dirty="0"/>
              <a:t>144 с. </a:t>
            </a:r>
            <a:endParaRPr lang="ru-RU" sz="1200" b="1" dirty="0" smtClean="0"/>
          </a:p>
          <a:p>
            <a:pPr algn="just"/>
            <a:endParaRPr lang="ru-RU" sz="1200" b="1" dirty="0"/>
          </a:p>
          <a:p>
            <a:pPr algn="just"/>
            <a:r>
              <a:rPr lang="ru-RU" sz="1200" dirty="0"/>
              <a:t>Ипполит Петрович Прянишников (1847–1921) — выдающийся русский певец (баритон), оперный режиссер, педагог. Книга «Советы обучающимся пению», впервые увидевшая свет в 1889 году, отразила богатый исполнительский и педагогический опыт Прянишникова. В книге изложены многие важные вопросы теории и практики вокального искусства: правила обращения с голосом, физиологию голосовых органов, различные типы дыхания, постановка голоса, дальнейшая техническая разработка голоса, произношение. Большой интерес представляют советы Прянишникова, касающиеся музыкальной нюансировки, развития художественного вкуса, гигиены певца, работы над ролями, умения гримироваться, носить костюм.</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0477"/>
            <a:ext cx="2016224" cy="295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567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492990"/>
          </a:xfrm>
          <a:prstGeom prst="rect">
            <a:avLst/>
          </a:prstGeom>
        </p:spPr>
        <p:txBody>
          <a:bodyPr wrap="square">
            <a:spAutoFit/>
          </a:bodyPr>
          <a:lstStyle/>
          <a:p>
            <a:pPr algn="just"/>
            <a:r>
              <a:rPr lang="ru-RU" sz="1200" b="1" dirty="0"/>
              <a:t>Вербов А. М. Техника постановки голоса : учебное пособие / А. М. Вербов. — </a:t>
            </a:r>
            <a:r>
              <a:rPr lang="ru-RU" sz="1200" b="1" dirty="0" smtClean="0"/>
              <a:t>5-е </a:t>
            </a:r>
            <a:r>
              <a:rPr lang="ru-RU" sz="1200" b="1" dirty="0"/>
              <a:t>изд., стер. — </a:t>
            </a:r>
            <a:r>
              <a:rPr lang="ru-RU" sz="1200" b="1" dirty="0" smtClean="0"/>
              <a:t>Санкт—Петербург </a:t>
            </a:r>
            <a:r>
              <a:rPr lang="ru-RU" sz="1200" b="1" dirty="0"/>
              <a:t>: Планета музыки, </a:t>
            </a:r>
            <a:r>
              <a:rPr lang="ru-RU" sz="1200" b="1" dirty="0" smtClean="0"/>
              <a:t>2023. </a:t>
            </a:r>
            <a:r>
              <a:rPr lang="ru-RU" sz="1200" b="1" dirty="0"/>
              <a:t>— 64 с. — (Среднее профессиональное образование). </a:t>
            </a:r>
            <a:endParaRPr lang="ru-RU" sz="1200" b="1" dirty="0" smtClean="0"/>
          </a:p>
          <a:p>
            <a:pPr algn="just"/>
            <a:endParaRPr lang="ru-RU" sz="1200" b="1" dirty="0"/>
          </a:p>
          <a:p>
            <a:pPr algn="just"/>
            <a:r>
              <a:rPr lang="ru-RU" sz="1200" dirty="0"/>
              <a:t>В данном пособии излагается система постановки голоса для вокалиста. Каждая глава снабжена научными сведениями, рисунками, описаниями практических приемов для достижения наилучшего результата, выводами в конце. Книга поможет сформировать мышление, организовать верное направление интеллектуальной работы певца, создать верное понимание о происходящих в его организме процессах во время звучания голоса. Четко представляя общие принципы и связи между работой голосовых связок, хрящей, мышц, костей своего организма, певец будет в безопасности от многих ошибок спонтанного «знахарского» обучения, чему и призвана служить работа доктора А. М. Вербова.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832"/>
            <a:ext cx="2040524" cy="292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645024"/>
            <a:ext cx="6606480" cy="2862322"/>
          </a:xfrm>
          <a:prstGeom prst="rect">
            <a:avLst/>
          </a:prstGeom>
        </p:spPr>
        <p:txBody>
          <a:bodyPr wrap="square">
            <a:spAutoFit/>
          </a:bodyPr>
          <a:lstStyle/>
          <a:p>
            <a:pPr algn="just"/>
            <a:r>
              <a:rPr lang="ru-RU" sz="1200" b="1" dirty="0"/>
              <a:t>Романова Л .В. Школа эстрадного вокала : учебное пособие / Л. В. Романова . </a:t>
            </a:r>
            <a:r>
              <a:rPr lang="ru-RU" sz="1200" b="1" dirty="0" smtClean="0"/>
              <a:t>— Санкт—Петербург </a:t>
            </a:r>
            <a:r>
              <a:rPr lang="ru-RU" sz="1200" b="1" dirty="0"/>
              <a:t>: Лань, </a:t>
            </a:r>
            <a:r>
              <a:rPr lang="ru-RU" sz="1200" b="1" dirty="0" smtClean="0"/>
              <a:t>2021. — </a:t>
            </a:r>
            <a:r>
              <a:rPr lang="ru-RU" sz="1200" b="1" dirty="0"/>
              <a:t>40 с</a:t>
            </a:r>
            <a:r>
              <a:rPr lang="ru-RU" sz="1200" b="1" dirty="0" smtClean="0"/>
              <a:t>.</a:t>
            </a:r>
          </a:p>
          <a:p>
            <a:pPr algn="just"/>
            <a:endParaRPr lang="ru-RU" sz="1200" b="1" dirty="0"/>
          </a:p>
          <a:p>
            <a:pPr algn="just"/>
            <a:r>
              <a:rPr lang="ru-RU" sz="1200" b="1" dirty="0"/>
              <a:t> </a:t>
            </a:r>
            <a:r>
              <a:rPr lang="ru-RU" sz="1200" dirty="0"/>
              <a:t>Методика Л. В. Романовой адресована всем желающим научиться пению, в том числе и тем, у кого нет музыкального образования. В методике в единую систему сведены два раздельных момента обучения — тренировка дыхательных мышц, артикуляционного аппарата и формирование вокального звука. Автор книги, опытный преподаватель с большой сценической практикой, успешно работает не только с учащимися, обладающими хорошими вокальными данными, но и с теми, у кого частично раскоординированы слух и связки, отсутствует чувство ритма, плохая дикция. Для работы с такими «трудными» учениками подбирались специальные, несложные в исполнении </a:t>
            </a:r>
            <a:r>
              <a:rPr lang="ru-RU" sz="1200" dirty="0" smtClean="0"/>
              <a:t>вокально—дыхательные </a:t>
            </a:r>
            <a:r>
              <a:rPr lang="ru-RU" sz="1200" dirty="0"/>
              <a:t>упражнения, на их основе и написана данная методика. К учебному пособию прилагается видеодиск, на котором представлены занятия автора с учениками и минусовые фонограммы упражнений.</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04052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08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764704"/>
            <a:ext cx="6480720" cy="1384995"/>
          </a:xfrm>
          <a:prstGeom prst="rect">
            <a:avLst/>
          </a:prstGeom>
        </p:spPr>
        <p:txBody>
          <a:bodyPr wrap="square">
            <a:spAutoFit/>
          </a:bodyPr>
          <a:lstStyle/>
          <a:p>
            <a:pPr algn="just"/>
            <a:r>
              <a:rPr lang="ru-RU" sz="1200" b="1" dirty="0"/>
              <a:t>Ладухин Н. М. Одноголосное сольфеджио : учебное пособие / Н. М. Ладухин.  — </a:t>
            </a:r>
            <a:r>
              <a:rPr lang="ru-RU" sz="1200" b="1" dirty="0" smtClean="0"/>
              <a:t>Санкт—Петербург </a:t>
            </a:r>
            <a:r>
              <a:rPr lang="ru-RU" sz="1200" b="1" dirty="0"/>
              <a:t>: Лань, Планета музыки, </a:t>
            </a:r>
            <a:r>
              <a:rPr lang="ru-RU" sz="1200" b="1" dirty="0" smtClean="0"/>
              <a:t>2022. </a:t>
            </a:r>
            <a:r>
              <a:rPr lang="ru-RU" sz="1200" b="1" dirty="0"/>
              <a:t>— 48 с</a:t>
            </a:r>
            <a:r>
              <a:rPr lang="ru-RU" sz="1200" b="1" dirty="0" smtClean="0"/>
              <a:t>.</a:t>
            </a:r>
          </a:p>
          <a:p>
            <a:pPr algn="just"/>
            <a:endParaRPr lang="ru-RU" sz="1200" b="1" dirty="0"/>
          </a:p>
          <a:p>
            <a:pPr algn="just"/>
            <a:r>
              <a:rPr lang="ru-RU" sz="1200" b="1" dirty="0"/>
              <a:t> </a:t>
            </a:r>
            <a:r>
              <a:rPr lang="ru-RU" sz="1200" dirty="0"/>
              <a:t>Ладухин Николай Михайлович (1860–1918) — русский музыкальный теоретик и композитор. «Одноголосное сольфеджио» зарекомендовало себя в педагогической практике как уникальное пособие по развитию чтения с листа на всех уровнях музыкального образования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32656"/>
            <a:ext cx="2074940" cy="303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789040"/>
            <a:ext cx="6480720" cy="1754326"/>
          </a:xfrm>
          <a:prstGeom prst="rect">
            <a:avLst/>
          </a:prstGeom>
        </p:spPr>
        <p:txBody>
          <a:bodyPr wrap="square">
            <a:spAutoFit/>
          </a:bodyPr>
          <a:lstStyle/>
          <a:p>
            <a:pPr algn="just"/>
            <a:r>
              <a:rPr lang="ru-RU" sz="1200" b="1" dirty="0"/>
              <a:t>Бархатова И. Б. Гигиена голоса для певцов : учебное пособие / И. Б. Бархатова. — </a:t>
            </a:r>
            <a:r>
              <a:rPr lang="ru-RU" sz="1200" b="1" dirty="0" smtClean="0"/>
              <a:t>Санкт—Петербург </a:t>
            </a:r>
            <a:r>
              <a:rPr lang="ru-RU" sz="1200" b="1" dirty="0"/>
              <a:t>: Лань, Планета музыки, </a:t>
            </a:r>
            <a:r>
              <a:rPr lang="ru-RU" sz="1200" b="1" dirty="0" smtClean="0"/>
              <a:t>2022. </a:t>
            </a:r>
            <a:r>
              <a:rPr lang="ru-RU" sz="1200" b="1" dirty="0"/>
              <a:t>— 128 с. — (Среднее профессиональное образование). </a:t>
            </a:r>
          </a:p>
          <a:p>
            <a:pPr algn="just"/>
            <a:endParaRPr lang="ru-RU" sz="1200" b="1" dirty="0" smtClean="0"/>
          </a:p>
          <a:p>
            <a:pPr algn="just"/>
            <a:endParaRPr lang="ru-RU" sz="1200" b="1" dirty="0"/>
          </a:p>
          <a:p>
            <a:pPr algn="just"/>
            <a:r>
              <a:rPr lang="ru-RU" sz="1200" dirty="0"/>
              <a:t>Рассматривая пение как </a:t>
            </a:r>
            <a:r>
              <a:rPr lang="ru-RU" sz="1200" dirty="0" smtClean="0"/>
              <a:t>художественно—эстетическое </a:t>
            </a:r>
            <a:r>
              <a:rPr lang="ru-RU" sz="1200" dirty="0"/>
              <a:t>явление, автор раскрывает понятие человеческого голоса с позиций медицины, ее частных наук, знакомящих с особенностями строения певческого аппарата, механизма его работы, охраны и гигиены, а также вокальной методики.</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573016"/>
            <a:ext cx="2059262"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0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480720" cy="1938992"/>
          </a:xfrm>
          <a:prstGeom prst="rect">
            <a:avLst/>
          </a:prstGeom>
        </p:spPr>
        <p:txBody>
          <a:bodyPr wrap="square">
            <a:spAutoFit/>
          </a:bodyPr>
          <a:lstStyle/>
          <a:p>
            <a:pPr algn="just"/>
            <a:r>
              <a:rPr lang="ru-RU" sz="1200" b="1" dirty="0"/>
              <a:t>Безант  А. Вокалист. Школа пения : учебное пособие / А. Безант. — </a:t>
            </a:r>
            <a:r>
              <a:rPr lang="ru-RU" sz="1200" b="1" dirty="0" smtClean="0"/>
              <a:t>4-е </a:t>
            </a:r>
            <a:r>
              <a:rPr lang="ru-RU" sz="1200" b="1" dirty="0"/>
              <a:t>изд., стер. — </a:t>
            </a:r>
            <a:r>
              <a:rPr lang="ru-RU" sz="1200" b="1" dirty="0" smtClean="0"/>
              <a:t>Санкт—Петербург </a:t>
            </a:r>
            <a:r>
              <a:rPr lang="ru-RU" sz="1200" b="1" dirty="0"/>
              <a:t>: Планета музыки, 2021. — 192 с. — (Среднее профессиональное образование). </a:t>
            </a:r>
            <a:endParaRPr lang="ru-RU" sz="1200" b="1" dirty="0" smtClean="0"/>
          </a:p>
          <a:p>
            <a:pPr algn="just"/>
            <a:endParaRPr lang="ru-RU" sz="1200" b="1" dirty="0"/>
          </a:p>
          <a:p>
            <a:pPr algn="just"/>
            <a:r>
              <a:rPr lang="ru-RU" sz="1200" dirty="0"/>
              <a:t>Настоящее руководство по обучению пению принадлежит видному русскому вокальному педагогу конца XIX века Анне Безант. Книга содержит методические указания и упражнения разного уровня сложности на все виды вокальной техники: гаммы, интервалы, связное пение, трели, синкопы, выдержанные ноты, украшения, арпеджио и др., а также отдельные ариозо, песни, речитативы. Специальный раздел посвящен обучению детей пению.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21" y="188640"/>
            <a:ext cx="213623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861048"/>
            <a:ext cx="6336704" cy="1754326"/>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 учебное пособие / В. П. Малишава. — </a:t>
            </a:r>
            <a:r>
              <a:rPr lang="ru-RU" sz="1200" b="1" dirty="0" smtClean="0"/>
              <a:t>Санкт—Петербург </a:t>
            </a:r>
            <a:r>
              <a:rPr lang="ru-RU" sz="1200" b="1" dirty="0"/>
              <a:t>: Планета музыки, 2021. — 52 с. — (Среднее профессиональное образование). </a:t>
            </a:r>
            <a:endParaRPr lang="ru-RU" sz="1200" b="1" dirty="0" smtClean="0"/>
          </a:p>
          <a:p>
            <a:pPr algn="just"/>
            <a:endParaRPr lang="ru-RU" sz="1200" b="1" dirty="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93" y="3501008"/>
            <a:ext cx="2158766" cy="319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37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25265" cy="323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32656"/>
            <a:ext cx="6579604" cy="2308324"/>
          </a:xfrm>
          <a:prstGeom prst="rect">
            <a:avLst/>
          </a:prstGeom>
        </p:spPr>
        <p:txBody>
          <a:bodyPr wrap="square">
            <a:spAutoFit/>
          </a:bodyPr>
          <a:lstStyle/>
          <a:p>
            <a:pPr algn="just"/>
            <a:r>
              <a:rPr lang="ru-RU" sz="1200" b="1" dirty="0"/>
              <a:t>Кочетов Н. Р. Вокальная техника и ее значение : учебное пособие / Н. Р. Кочетов. — </a:t>
            </a:r>
            <a:r>
              <a:rPr lang="ru-RU" sz="1200" b="1" dirty="0" smtClean="0"/>
              <a:t>3-е </a:t>
            </a:r>
            <a:r>
              <a:rPr lang="ru-RU" sz="1200" b="1" dirty="0"/>
              <a:t>изд., стер. — </a:t>
            </a:r>
            <a:r>
              <a:rPr lang="ru-RU" sz="1200" b="1" dirty="0" smtClean="0"/>
              <a:t>Санкт—Петербург </a:t>
            </a:r>
            <a:r>
              <a:rPr lang="ru-RU" sz="1200" b="1" dirty="0"/>
              <a:t>: Планета музыки, </a:t>
            </a:r>
            <a:r>
              <a:rPr lang="ru-RU" sz="1200" b="1" dirty="0" smtClean="0"/>
              <a:t>2022. </a:t>
            </a:r>
            <a:r>
              <a:rPr lang="ru-RU" sz="1200" b="1" dirty="0"/>
              <a:t>— 52 с. — (Среднее профессиональное образование). </a:t>
            </a:r>
          </a:p>
          <a:p>
            <a:pPr algn="just"/>
            <a:endParaRPr lang="ru-RU" sz="1200" b="1" dirty="0" smtClean="0"/>
          </a:p>
          <a:p>
            <a:pPr algn="just"/>
            <a:endParaRPr lang="ru-RU" sz="1200" b="1" dirty="0"/>
          </a:p>
          <a:p>
            <a:pPr algn="just"/>
            <a:r>
              <a:rPr lang="ru-RU" sz="1200" dirty="0" smtClean="0"/>
              <a:t>В </a:t>
            </a:r>
            <a:r>
              <a:rPr lang="ru-RU" sz="1200" dirty="0"/>
              <a:t>работе Николая Разумниковича Кочетова, опубликованной впервые в 1930 году, вокальная техника трактуется в широком смысле слова </a:t>
            </a:r>
            <a:r>
              <a:rPr lang="ru-RU" sz="1200" dirty="0" smtClean="0"/>
              <a:t>— </a:t>
            </a:r>
            <a:r>
              <a:rPr lang="ru-RU" sz="1200" dirty="0"/>
              <a:t>как совокупность основных умений певца: от владения ровностью голоса во всех регистрах, гибкостью, тембровыми красками, дикцией, «длинным» дыханием, музыкальностью, до способности читать с листа и т.д. 13 глав содержат краткие комментарии по основным вопросам вокальной техники, а также примеры и описания упражнений для достижения быстрых успехов и прочных результатов.</a:t>
            </a:r>
          </a:p>
        </p:txBody>
      </p:sp>
      <p:sp>
        <p:nvSpPr>
          <p:cNvPr id="6" name="Прямоугольник 5"/>
          <p:cNvSpPr/>
          <p:nvPr/>
        </p:nvSpPr>
        <p:spPr>
          <a:xfrm>
            <a:off x="2411760" y="3933056"/>
            <a:ext cx="6480720" cy="1938992"/>
          </a:xfrm>
          <a:prstGeom prst="rect">
            <a:avLst/>
          </a:prstGeom>
        </p:spPr>
        <p:txBody>
          <a:bodyPr wrap="square">
            <a:spAutoFit/>
          </a:bodyPr>
          <a:lstStyle/>
          <a:p>
            <a:pPr algn="just"/>
            <a:r>
              <a:rPr lang="ru-RU" sz="1200" b="1" dirty="0"/>
              <a:t>Сэнтли Ч. Искусство пения и вокальной декламации : учебное пособие / Ч. Сэнтли.  — </a:t>
            </a:r>
            <a:r>
              <a:rPr lang="ru-RU" sz="1200" b="1" dirty="0" smtClean="0"/>
              <a:t>Санкт—Петербург </a:t>
            </a:r>
            <a:r>
              <a:rPr lang="ru-RU" sz="1200" b="1" dirty="0"/>
              <a:t>: Лань, Планета музыки, 2021. — 96 с. — (Среднее профессиональное образование). </a:t>
            </a:r>
            <a:endParaRPr lang="ru-RU" sz="1200" b="1" dirty="0" smtClean="0"/>
          </a:p>
          <a:p>
            <a:pPr algn="just"/>
            <a:endParaRPr lang="ru-RU" sz="1200" b="1" dirty="0"/>
          </a:p>
          <a:p>
            <a:pPr algn="just"/>
            <a:r>
              <a:rPr lang="ru-RU" sz="1200" dirty="0"/>
              <a:t>Чарльз Сэнтли (1834–1922) – выдающийся английский певец, баритон. Его книга «Искусство пения и вокальной декламации» (1908) представляет собой сборник советов опытного артиста (успешная карьера Сэнтли на оперной и концертной сцене длилась более пятидесяти лет) молодым начинающим певцам. То, что певец говорит об организации занятий вокалиста, о дикции, актерской игре, репетициях, не потеряло своего значения и сегодня.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12788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75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2308324"/>
          </a:xfrm>
          <a:prstGeom prst="rect">
            <a:avLst/>
          </a:prstGeom>
        </p:spPr>
        <p:txBody>
          <a:bodyPr wrap="square">
            <a:spAutoFit/>
          </a:bodyPr>
          <a:lstStyle/>
          <a:p>
            <a:pPr algn="just"/>
            <a:r>
              <a:rPr lang="ru-RU" sz="1200" b="1" dirty="0"/>
              <a:t>Драгомиров П. Н. Учебник сольфеджио : учебное пособие / П. Н. Драгомиров.  — </a:t>
            </a:r>
            <a:r>
              <a:rPr lang="ru-RU" sz="1200" b="1" dirty="0" smtClean="0"/>
              <a:t>Санкт—Петербург </a:t>
            </a:r>
            <a:r>
              <a:rPr lang="ru-RU" sz="1200" b="1" dirty="0"/>
              <a:t>: Лань, Планета музыки, </a:t>
            </a:r>
            <a:r>
              <a:rPr lang="ru-RU" sz="1200" b="1" dirty="0" smtClean="0"/>
              <a:t>2023. </a:t>
            </a:r>
            <a:r>
              <a:rPr lang="ru-RU" sz="1200" b="1" dirty="0"/>
              <a:t>— 64 с. — (Среднее профессиональное образование). </a:t>
            </a:r>
            <a:endParaRPr lang="ru-RU" sz="1200" b="1" dirty="0" smtClean="0"/>
          </a:p>
          <a:p>
            <a:pPr algn="just"/>
            <a:endParaRPr lang="ru-RU" sz="1200" b="1" dirty="0"/>
          </a:p>
          <a:p>
            <a:pPr algn="just"/>
            <a:r>
              <a:rPr lang="ru-RU" sz="1200" dirty="0"/>
              <a:t>Драгомиров Павел Нилович (1880 </a:t>
            </a:r>
            <a:r>
              <a:rPr lang="ru-RU" sz="1200" dirty="0" smtClean="0"/>
              <a:t>— </a:t>
            </a:r>
            <a:r>
              <a:rPr lang="ru-RU" sz="1200" dirty="0"/>
              <a:t>1938) – хоровой дирижер, регент, композитор, педагог. Составленный им «Учебник сольфеджио» – популярное учебное пособие, предназначенное для средних специальных учебных заведений и проверенное многолетней учебной практикой. Пособие предлагает упражнения на все виды гамм и интервалов, содержит 300 примеров музыкальных примеров сольфеджио, взятых из сочинений </a:t>
            </a:r>
            <a:r>
              <a:rPr lang="ru-RU" sz="1200" dirty="0" smtClean="0"/>
              <a:t>композиторов—классиков</a:t>
            </a:r>
            <a:r>
              <a:rPr lang="ru-RU" sz="1200" dirty="0"/>
              <a:t>.</a:t>
            </a:r>
            <a:endParaRPr lang="ru-RU" sz="1200" dirty="0" smtClean="0"/>
          </a:p>
          <a:p>
            <a:pPr algn="just"/>
            <a:endParaRPr lang="ru-RU" sz="1200" dirty="0"/>
          </a:p>
          <a:p>
            <a:pPr algn="just"/>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0" y="116632"/>
            <a:ext cx="2143869" cy="321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588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2397949"/>
            <a:ext cx="4734272" cy="1077218"/>
          </a:xfrm>
          <a:prstGeom prst="rect">
            <a:avLst/>
          </a:prstGeom>
        </p:spPr>
        <p:txBody>
          <a:bodyPr wrap="square">
            <a:spAutoFit/>
          </a:bodyPr>
          <a:lstStyle/>
          <a:p>
            <a:pPr lvl="0" algn="ctr"/>
            <a:r>
              <a:rPr lang="ru-RU" sz="3200" b="1" dirty="0">
                <a:solidFill>
                  <a:prstClr val="white"/>
                </a:solidFill>
              </a:rPr>
              <a:t>ОП.05 БЕЗОПАСНОСТЬ ЖИЗНЕДЕЯТЕЛЬНОСТИ</a:t>
            </a:r>
          </a:p>
        </p:txBody>
      </p:sp>
    </p:spTree>
    <p:extLst>
      <p:ext uri="{BB962C8B-B14F-4D97-AF65-F5344CB8AC3E}">
        <p14:creationId xmlns:p14="http://schemas.microsoft.com/office/powerpoint/2010/main" val="2163098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862322"/>
          </a:xfrm>
          <a:prstGeom prst="rect">
            <a:avLst/>
          </a:prstGeom>
        </p:spPr>
        <p:txBody>
          <a:bodyPr wrap="square">
            <a:spAutoFit/>
          </a:bodyPr>
          <a:lstStyle/>
          <a:p>
            <a:endParaRPr lang="ru-RU" sz="1200" dirty="0"/>
          </a:p>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2023. </a:t>
            </a:r>
            <a:r>
              <a:rPr lang="ru-RU" sz="1200" b="1" dirty="0"/>
              <a:t>— </a:t>
            </a:r>
            <a:r>
              <a:rPr lang="ru-RU" sz="1200" b="1" dirty="0" smtClean="0"/>
              <a:t>247 </a:t>
            </a:r>
            <a:r>
              <a:rPr lang="ru-RU" sz="1200" b="1" dirty="0"/>
              <a:t>с. — (Среднее профессиональное образование). </a:t>
            </a:r>
            <a:endParaRPr lang="ru-RU" sz="1200" b="1" dirty="0" smtClean="0"/>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89" y="260648"/>
            <a:ext cx="2002662" cy="30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260648"/>
            <a:ext cx="6552728" cy="2862322"/>
          </a:xfrm>
          <a:prstGeom prst="rect">
            <a:avLst/>
          </a:prstGeom>
        </p:spPr>
        <p:txBody>
          <a:bodyPr wrap="square">
            <a:spAutoFit/>
          </a:bodyPr>
          <a:lstStyle/>
          <a:p>
            <a:endParaRPr lang="ru-RU" sz="1200" dirty="0"/>
          </a:p>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2023. </a:t>
            </a:r>
            <a:r>
              <a:rPr lang="ru-RU" sz="1200" b="1" dirty="0"/>
              <a:t>— </a:t>
            </a:r>
            <a:r>
              <a:rPr lang="ru-RU" sz="1200" b="1" dirty="0" smtClean="0"/>
              <a:t>247 </a:t>
            </a:r>
            <a:r>
              <a:rPr lang="ru-RU" sz="1200" b="1" dirty="0"/>
              <a:t>с. — (Среднее профессиональное образование). </a:t>
            </a:r>
            <a:endParaRPr lang="ru-RU" sz="1200" b="1" dirty="0" smtClean="0"/>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89" y="260648"/>
            <a:ext cx="2002662" cy="30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709933"/>
            <a:ext cx="6580998" cy="3046988"/>
          </a:xfrm>
          <a:prstGeom prst="rect">
            <a:avLst/>
          </a:prstGeom>
        </p:spPr>
        <p:txBody>
          <a:bodyPr wrap="square">
            <a:spAutoFit/>
          </a:bodyPr>
          <a:lstStyle/>
          <a:p>
            <a:pPr algn="just"/>
            <a:r>
              <a:rPr lang="ru-RU" sz="1200" b="1" dirty="0"/>
              <a:t>Сапронов Ю.Г. Безопасность жизнедеятельности : учебник / Ю.Г. Сапронов. — </a:t>
            </a:r>
            <a:r>
              <a:rPr lang="ru-RU" sz="1200" b="1" dirty="0" smtClean="0"/>
              <a:t>3-е </a:t>
            </a:r>
            <a:r>
              <a:rPr lang="ru-RU" sz="1200" b="1" dirty="0"/>
              <a:t>изд., стер</a:t>
            </a:r>
            <a:r>
              <a:rPr lang="ru-RU" sz="1200" b="1" dirty="0" smtClean="0"/>
              <a:t>.— </a:t>
            </a:r>
            <a:r>
              <a:rPr lang="ru-RU" sz="1200" b="1" dirty="0"/>
              <a:t>Москва : ИЦ Академия, 2019. — 336 с.  — (Профессиональное образование). </a:t>
            </a:r>
            <a:endParaRPr lang="ru-RU" sz="1200" b="1" dirty="0" smtClean="0"/>
          </a:p>
          <a:p>
            <a:pPr algn="just"/>
            <a:endParaRPr lang="ru-RU" sz="1200" b="1" dirty="0" smtClean="0"/>
          </a:p>
          <a:p>
            <a:pPr algn="just"/>
            <a:r>
              <a:rPr lang="ru-RU" sz="1200" dirty="0"/>
              <a:t>Учебник создан в соответствии с Федеральными государственными образовательными стандартами </a:t>
            </a:r>
            <a:r>
              <a:rPr lang="ru-RU" sz="1200" dirty="0" smtClean="0"/>
              <a:t>ОП </a:t>
            </a:r>
            <a:r>
              <a:rPr lang="ru-RU" sz="1200" dirty="0"/>
              <a:t>«Безопасность жизнедеятельности». Изложены сведения о чрезвычайных ситуациях. Описаны мероприятия по защите населения и персонала предприятий от поражающих факторов, рассмотрены </a:t>
            </a:r>
            <a:r>
              <a:rPr lang="ru-RU" sz="1200" dirty="0" smtClean="0"/>
              <a:t>нормативно—правовая </a:t>
            </a:r>
            <a:r>
              <a:rPr lang="ru-RU" sz="1200" dirty="0"/>
              <a:t>база, организация системы гражданской защиты, а также вопросы обеспечения устойчивости объектов экономики в условиях чрезвычайных ситуаций. Дано </a:t>
            </a:r>
            <a:r>
              <a:rPr lang="ru-RU" sz="1200" dirty="0" smtClean="0"/>
              <a:t>представление о </a:t>
            </a:r>
            <a:r>
              <a:rPr lang="ru-RU" sz="1200" dirty="0"/>
              <a:t>необходимом минимуме медицинских знаний для оказания первой доврачебной медицинской помощи пострадавшим в чрезвычайных ситуациях в результате возникновения несчастного случая на производстве или в других условиях. Уделено внимание порядку и правилам оказания первой </a:t>
            </a:r>
            <a:r>
              <a:rPr lang="ru-RU" sz="1200" dirty="0" smtClean="0"/>
              <a:t>помощи </a:t>
            </a:r>
            <a:r>
              <a:rPr lang="ru-RU" sz="1200" dirty="0"/>
              <a:t>пострадавшим. Приведены основные сведения об обороне государства</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36" y="3409049"/>
            <a:ext cx="2001284" cy="322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90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76725"/>
            <a:ext cx="6336704" cy="1938992"/>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a:t>
            </a:r>
            <a:r>
              <a:rPr lang="ru-RU" sz="1200" b="1" dirty="0" smtClean="0"/>
              <a:t>2023. </a:t>
            </a:r>
            <a:r>
              <a:rPr lang="ru-RU" sz="1200" b="1" dirty="0"/>
              <a:t>— 333 с. — (Среднее профессиональное образование). </a:t>
            </a:r>
            <a:endParaRPr lang="ru-RU" sz="1200" b="1" dirty="0" smtClean="0"/>
          </a:p>
          <a:p>
            <a:endParaRPr lang="ru-RU" sz="1200" dirty="0" smtClean="0"/>
          </a:p>
          <a:p>
            <a:pPr algn="just"/>
            <a:r>
              <a:rPr lang="ru-RU" sz="1200" dirty="0"/>
              <a:t>Содержит сведения о единой системе предупреждения и ликвидации чрезвычайных ситуаций Российской Федерации, оружии массового поражения и защите от него, защите при стихийных бедствиях, авариях (катастрофах) на транспорте и производственных объектах, обеспечении безопасности при неблагоприятной экологической и социальной обстановке.</a:t>
            </a:r>
          </a:p>
          <a:p>
            <a:pPr algn="just"/>
            <a:r>
              <a:rPr lang="ru-RU" sz="1200" dirty="0"/>
              <a:t>Соответствует ФГОС ВО последнего поколения.</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0701"/>
            <a:ext cx="2015443" cy="302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861048"/>
            <a:ext cx="6264696" cy="2308324"/>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2023. </a:t>
            </a:r>
            <a:r>
              <a:rPr lang="ru-RU" sz="1200" b="1" dirty="0"/>
              <a:t>— 399 с. — (Профессиональное образование). </a:t>
            </a:r>
            <a:endParaRPr lang="ru-RU" sz="1200" b="1" dirty="0" smtClean="0"/>
          </a:p>
          <a:p>
            <a:pPr algn="just"/>
            <a:endParaRPr lang="ru-RU" sz="1200" b="1"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12" y="3453492"/>
            <a:ext cx="2388556"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235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3046988"/>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Н.В. Косолапова, Н.А. Прокопенко. — Москва : Кнорус, </a:t>
            </a:r>
            <a:r>
              <a:rPr lang="ru-RU" sz="1200" b="1" dirty="0" smtClean="0"/>
              <a:t>2023. </a:t>
            </a:r>
            <a:r>
              <a:rPr lang="ru-RU" sz="1200" b="1" dirty="0"/>
              <a:t>— 155 с. — (Среднее профессиональное образование). </a:t>
            </a:r>
            <a:endParaRPr lang="ru-RU" sz="1200" b="1" dirty="0" smtClean="0"/>
          </a:p>
          <a:p>
            <a:pPr algn="just"/>
            <a:endParaRPr lang="ru-RU" sz="1200" b="1" dirty="0" smtClean="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a:t>
            </a:r>
            <a:r>
              <a:rPr lang="ru-RU" sz="1200" dirty="0" smtClean="0"/>
              <a:t>кровотечениях</a:t>
            </a:r>
            <a:r>
              <a:rPr lang="ru-RU" sz="1200" dirty="0"/>
              <a:t>.</a:t>
            </a:r>
            <a:r>
              <a:rPr lang="ru-RU" sz="1200" dirty="0" smtClean="0"/>
              <a:t> </a:t>
            </a:r>
            <a:r>
              <a:rPr lang="ru-RU" sz="1200" dirty="0"/>
              <a:t>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995861" cy="300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1" y="3717032"/>
            <a:ext cx="6596105" cy="2308324"/>
          </a:xfrm>
          <a:prstGeom prst="rect">
            <a:avLst/>
          </a:prstGeom>
        </p:spPr>
        <p:txBody>
          <a:bodyPr wrap="square">
            <a:spAutoFit/>
          </a:bodyPr>
          <a:lstStyle/>
          <a:p>
            <a:pPr algn="just"/>
            <a:r>
              <a:rPr lang="ru-RU" sz="1200" b="1" dirty="0"/>
              <a:t>Обеспечение безопасности при чрезвычайных ситуациях : учебник / В.А. Бондаренко, С.И. Евтушенко, В.А. Лепихова [и др.]. — </a:t>
            </a:r>
            <a:r>
              <a:rPr lang="ru-RU" sz="1200" b="1" dirty="0" smtClean="0"/>
              <a:t>2-е </a:t>
            </a:r>
            <a:r>
              <a:rPr lang="ru-RU" sz="1200" b="1" dirty="0"/>
              <a:t>изд. — Москва : РИОР : </a:t>
            </a:r>
            <a:r>
              <a:rPr lang="ru-RU" sz="1200" b="1" dirty="0" smtClean="0"/>
              <a:t>Инфра—М</a:t>
            </a:r>
            <a:r>
              <a:rPr lang="ru-RU" sz="1200" b="1" dirty="0"/>
              <a:t>, </a:t>
            </a:r>
            <a:r>
              <a:rPr lang="ru-RU" sz="1200" b="1" dirty="0" smtClean="0"/>
              <a:t>2022. </a:t>
            </a:r>
            <a:r>
              <a:rPr lang="ru-RU" sz="1200" b="1" dirty="0"/>
              <a:t>— 224 с. — (Среднее профессиональное образование). </a:t>
            </a:r>
            <a:endParaRPr lang="ru-RU" sz="1200" b="1" dirty="0" smtClean="0"/>
          </a:p>
          <a:p>
            <a:pPr algn="just"/>
            <a:endParaRPr lang="ru-RU" sz="1200" b="1" dirty="0"/>
          </a:p>
          <a:p>
            <a:pPr algn="just"/>
            <a:r>
              <a:rPr lang="ru-RU" sz="1200" dirty="0" smtClean="0"/>
              <a:t>Рассмотрены </a:t>
            </a:r>
            <a:r>
              <a:rPr lang="ru-RU" sz="1200" dirty="0"/>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a:t>
            </a:r>
            <a:r>
              <a:rPr lang="ru-RU" sz="1200" dirty="0" smtClean="0"/>
              <a:t>социально—политическим </a:t>
            </a:r>
            <a:r>
              <a:rPr lang="ru-RU" sz="1200" dirty="0"/>
              <a:t>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12123"/>
            <a:ext cx="1993900"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11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408712" cy="2862322"/>
          </a:xfrm>
          <a:prstGeom prst="rect">
            <a:avLst/>
          </a:prstGeom>
        </p:spPr>
        <p:txBody>
          <a:bodyPr wrap="square">
            <a:spAutoFit/>
          </a:bodyPr>
          <a:lstStyle/>
          <a:p>
            <a:pPr algn="just"/>
            <a:r>
              <a:rPr lang="ru-RU" sz="1200" b="1" dirty="0"/>
              <a:t>Паниотова Т. В. Основы теории и истории искусств. Изобразительное искусство. Театр. Кино : учебное пособие / Т. В. Паниотова. — Москва : Планета музыки, </a:t>
            </a:r>
            <a:r>
              <a:rPr lang="ru-RU" sz="1200" b="1" dirty="0" smtClean="0"/>
              <a:t>2023. — </a:t>
            </a:r>
            <a:r>
              <a:rPr lang="ru-RU" sz="1200" b="1" dirty="0"/>
              <a:t>456 с. — (Среднее профессиональное образование). </a:t>
            </a:r>
            <a:endParaRPr lang="ru-RU" sz="1200" b="1" dirty="0" smtClean="0"/>
          </a:p>
          <a:p>
            <a:pPr algn="just"/>
            <a:endParaRPr lang="ru-RU" sz="1200" dirty="0"/>
          </a:p>
          <a:p>
            <a:pPr algn="just"/>
            <a:r>
              <a:rPr lang="ru-RU" sz="1200" dirty="0"/>
              <a:t>В учебном пособии под одной обложкой представлены теория и история разных искусств: изобразительного искусства, театра, кино. Искусства существуют не в замкнутом пространстве — они вписаны в определенный социокультурный контекст и постоянно взаимодействуют друг с другом. Поэтому лишь взятые вместе, они становятся формой художественного самосознания человечества, той культурной связкой, благодаря которой осуществляется диалог эпох. В качестве основного принципа подачи материала избран примененный к художественному познанию принцип единства исторического и логического, благодаря которому развитие искусства последовательно прослеживается как хронологически, так и на примерах творчества наиболее значимых его представителей.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46" y="116632"/>
            <a:ext cx="2170602" cy="32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645024"/>
            <a:ext cx="6336704" cy="2308324"/>
          </a:xfrm>
          <a:prstGeom prst="rect">
            <a:avLst/>
          </a:prstGeom>
        </p:spPr>
        <p:txBody>
          <a:bodyPr wrap="square">
            <a:spAutoFit/>
          </a:bodyPr>
          <a:lstStyle/>
          <a:p>
            <a:pPr algn="just"/>
            <a:r>
              <a:rPr lang="ru-RU" sz="1200" b="1" dirty="0"/>
              <a:t>История искусств : учебник / Г.А. Коробова, Г.Р. Тараева, А.В. Кузнецова [и др.] ; под ред. Г.В. Драча, Т.С. Паниотовой. — Москва : КноРус, </a:t>
            </a:r>
            <a:r>
              <a:rPr lang="ru-RU" sz="1200" b="1" dirty="0" smtClean="0"/>
              <a:t>2023. </a:t>
            </a:r>
            <a:r>
              <a:rPr lang="ru-RU" sz="1200" b="1" dirty="0"/>
              <a:t>— </a:t>
            </a:r>
            <a:r>
              <a:rPr lang="ru-RU" sz="1200" b="1" dirty="0" smtClean="0"/>
              <a:t>619с.</a:t>
            </a:r>
          </a:p>
          <a:p>
            <a:pPr algn="just"/>
            <a:endParaRPr lang="ru-RU" sz="1200" b="1" dirty="0"/>
          </a:p>
          <a:p>
            <a:pPr algn="just"/>
            <a:r>
              <a:rPr lang="ru-RU" sz="1200" dirty="0"/>
              <a:t>Посвящен истории искусств, которая прослеживается как по отдельным этапам с эпохи палеолита до Новейшего времени, так и на примере творчества наиболее значимых представителей того или иного периода. Особенности искусства конкретной эпохи освещаются в социокультурном контексте. Авторы стремились максимально воплотить междисциплинарный подход к единой и целостной сфере искусства, реализовать в текстах идею синтеза искусств.</a:t>
            </a:r>
          </a:p>
          <a:p>
            <a:pPr algn="just"/>
            <a:r>
              <a:rPr lang="ru-RU" sz="1200" dirty="0"/>
              <a:t>Подготовлено в рамках приоритетного национального проекта «Образование».</a:t>
            </a:r>
          </a:p>
        </p:txBody>
      </p:sp>
      <p:pic>
        <p:nvPicPr>
          <p:cNvPr id="8194" name="Picture 2" descr="История искусств + еПрило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46" y="3501008"/>
            <a:ext cx="2170602" cy="326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28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9466" y="370022"/>
            <a:ext cx="6534472" cy="2123658"/>
          </a:xfrm>
          <a:prstGeom prst="rect">
            <a:avLst/>
          </a:prstGeom>
        </p:spPr>
        <p:txBody>
          <a:bodyPr wrap="square">
            <a:spAutoFit/>
          </a:bodyPr>
          <a:lstStyle/>
          <a:p>
            <a:pPr algn="just"/>
            <a:r>
              <a:rPr lang="ru-RU" sz="1200" b="1" dirty="0"/>
              <a:t>Бондаренко В.А. Безопасность жизнедеятельности. Практикум : учебное пособие / Бондаренко В.А., Евтушенко С.И., Лепихова В.А. – Москва : ИЦ РИОР, НИЦ </a:t>
            </a:r>
            <a:r>
              <a:rPr lang="ru-RU" sz="1200" b="1" dirty="0" smtClean="0"/>
              <a:t>ИНФРА—М</a:t>
            </a:r>
            <a:r>
              <a:rPr lang="ru-RU" sz="1200" b="1" dirty="0"/>
              <a:t>, </a:t>
            </a:r>
            <a:r>
              <a:rPr lang="ru-RU" sz="1200" b="1" dirty="0" smtClean="0"/>
              <a:t>2023. </a:t>
            </a:r>
            <a:r>
              <a:rPr lang="ru-RU" sz="1200" b="1" dirty="0"/>
              <a:t>— 150 с. — (Среднее профессиональное образование). </a:t>
            </a:r>
            <a:endParaRPr lang="ru-RU" sz="1200" b="1" dirty="0" smtClean="0"/>
          </a:p>
          <a:p>
            <a:pPr algn="just"/>
            <a:endParaRPr lang="ru-RU" sz="1200" b="1" dirty="0"/>
          </a:p>
          <a:p>
            <a:pPr algn="just"/>
            <a:r>
              <a:rPr lang="ru-RU" sz="1200" dirty="0" smtClean="0"/>
              <a:t>Ранее </a:t>
            </a:r>
            <a:r>
              <a:rPr lang="ru-RU" sz="1200" dirty="0"/>
              <a:t>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a:t>
            </a:r>
            <a:r>
              <a:rPr lang="ru-RU" sz="1200" dirty="0" smtClean="0"/>
              <a:t>. </a:t>
            </a:r>
            <a:r>
              <a:rPr lang="ru-RU" sz="1200" dirty="0"/>
              <a:t>В целях обеспечения методического единства с теоретической частью курса даны тестовые вопросы по самоконтролю.</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6" y="332656"/>
            <a:ext cx="1980950" cy="303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29466" y="3717032"/>
            <a:ext cx="6534472" cy="2492990"/>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a:t>
            </a:r>
            <a:r>
              <a:rPr lang="ru-RU" sz="1200" b="1" dirty="0" smtClean="0"/>
              <a:t>2-е </a:t>
            </a:r>
            <a:r>
              <a:rPr lang="ru-RU" sz="1200" b="1" dirty="0"/>
              <a:t>изд., перераб. и доп. — Москва : Издательство Юрайт, </a:t>
            </a:r>
            <a:r>
              <a:rPr lang="ru-RU" sz="1200" b="1" dirty="0" smtClean="0"/>
              <a:t>2023. </a:t>
            </a:r>
            <a:r>
              <a:rPr lang="ru-RU" sz="1200" b="1" dirty="0"/>
              <a:t>— 639 с. — (Профессиональное образование</a:t>
            </a:r>
            <a:r>
              <a:rPr lang="ru-RU" sz="1200" b="1" dirty="0" smtClean="0"/>
              <a:t>).</a:t>
            </a:r>
          </a:p>
          <a:p>
            <a:pPr algn="just"/>
            <a:endParaRPr lang="ru-RU" sz="1200" b="1" dirty="0"/>
          </a:p>
          <a:p>
            <a:pPr algn="just"/>
            <a:r>
              <a:rPr lang="ru-RU" sz="1200" b="1" dirty="0"/>
              <a:t> </a:t>
            </a:r>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a:t>
            </a:r>
            <a:r>
              <a:rPr lang="ru-RU" sz="1200" dirty="0" smtClean="0"/>
              <a:t>управления</a:t>
            </a:r>
            <a:r>
              <a:rPr lang="ru-RU" sz="1200" dirty="0"/>
              <a: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3" y="3366776"/>
            <a:ext cx="2186157" cy="342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133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484784"/>
            <a:ext cx="6768752" cy="1569660"/>
          </a:xfrm>
          <a:prstGeom prst="rect">
            <a:avLst/>
          </a:prstGeom>
          <a:noFill/>
        </p:spPr>
        <p:txBody>
          <a:bodyPr wrap="square" rtlCol="0">
            <a:spAutoFit/>
          </a:bodyPr>
          <a:lstStyle/>
          <a:p>
            <a:pPr algn="ctr"/>
            <a:r>
              <a:rPr lang="ru-RU" sz="4800" b="1" dirty="0" smtClean="0"/>
              <a:t>МДК.01</a:t>
            </a:r>
          </a:p>
          <a:p>
            <a:pPr algn="ctr"/>
            <a:r>
              <a:rPr lang="ru-RU" sz="4800" b="1" dirty="0" smtClean="0"/>
              <a:t>МАСТЕРСТВО </a:t>
            </a:r>
            <a:r>
              <a:rPr lang="ru-RU" sz="4800" b="1" dirty="0"/>
              <a:t>АКТЕРА</a:t>
            </a:r>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0919" y="404664"/>
            <a:ext cx="6606480" cy="1569660"/>
          </a:xfrm>
          <a:prstGeom prst="rect">
            <a:avLst/>
          </a:prstGeom>
        </p:spPr>
        <p:txBody>
          <a:bodyPr wrap="square">
            <a:spAutoFit/>
          </a:bodyPr>
          <a:lstStyle/>
          <a:p>
            <a:pPr algn="just"/>
            <a:r>
              <a:rPr lang="ru-RU" sz="1200" b="1" dirty="0"/>
              <a:t>Латынникова И. Н.  Актерское мастерство : учебное пособие / И. Н. Латынникова, В. Л. Прокопов, Н. Л. Прокопова. — </a:t>
            </a:r>
            <a:r>
              <a:rPr lang="ru-RU" sz="1200" b="1" dirty="0" smtClean="0"/>
              <a:t>2-е </a:t>
            </a:r>
            <a:r>
              <a:rPr lang="ru-RU" sz="1200" b="1" dirty="0"/>
              <a:t>изд. — Москва : Издательство Юрайт, 2022. — 170 с. </a:t>
            </a:r>
            <a:endParaRPr lang="ru-RU" sz="1200" b="1" dirty="0" smtClean="0"/>
          </a:p>
          <a:p>
            <a:pPr algn="just"/>
            <a:endParaRPr lang="ru-RU" sz="1200" b="1" dirty="0" smtClean="0"/>
          </a:p>
          <a:p>
            <a:pPr algn="just"/>
            <a:r>
              <a:rPr lang="ru-RU" sz="1200" dirty="0" smtClean="0"/>
              <a:t>В </a:t>
            </a:r>
            <a:r>
              <a:rPr lang="ru-RU" sz="1200" dirty="0"/>
              <a:t>пособии раскрываются основные темы, необходимые для освоения студентами на первом курсе обучения по специальности «Актерское искусство». При освещении тем предлагаются эффективные упражнения для воспитания будущих актеров драматического театра.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232251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717032"/>
            <a:ext cx="6606480" cy="1569660"/>
          </a:xfrm>
          <a:prstGeom prst="rect">
            <a:avLst/>
          </a:prstGeom>
        </p:spPr>
        <p:txBody>
          <a:bodyPr wrap="square">
            <a:spAutoFit/>
          </a:bodyPr>
          <a:lstStyle/>
          <a:p>
            <a:pPr algn="just"/>
            <a:r>
              <a:rPr lang="ru-RU" sz="1200" b="1" dirty="0"/>
              <a:t>Гиппиус С. В.  Актерский тренинг. Гимнастика чувств : учебное пособие / С. В. Гиппиус. </a:t>
            </a:r>
            <a:r>
              <a:rPr lang="ru-RU" sz="1200" b="1" dirty="0" smtClean="0"/>
              <a:t>— 7-е </a:t>
            </a:r>
            <a:r>
              <a:rPr lang="ru-RU" sz="1200" b="1" dirty="0"/>
              <a:t>изд., стер. </a:t>
            </a:r>
            <a:r>
              <a:rPr lang="ru-RU" sz="1200" b="1" dirty="0" smtClean="0"/>
              <a:t>— Санкт—Петербург </a:t>
            </a:r>
            <a:r>
              <a:rPr lang="ru-RU" sz="1200" b="1" dirty="0"/>
              <a:t>: Лань, </a:t>
            </a:r>
            <a:r>
              <a:rPr lang="ru-RU" sz="1200" b="1" dirty="0" smtClean="0"/>
              <a:t>2023. — </a:t>
            </a:r>
            <a:r>
              <a:rPr lang="ru-RU" sz="1200" b="1" dirty="0"/>
              <a:t>304 с. </a:t>
            </a:r>
            <a:endParaRPr lang="ru-RU" sz="1200" b="1" dirty="0" smtClean="0"/>
          </a:p>
          <a:p>
            <a:pPr algn="just"/>
            <a:endParaRPr lang="ru-RU" sz="1200" b="1" dirty="0" smtClean="0"/>
          </a:p>
          <a:p>
            <a:pPr algn="just"/>
            <a:r>
              <a:rPr lang="ru-RU" sz="1200" dirty="0" smtClean="0"/>
              <a:t>Не </a:t>
            </a:r>
            <a:r>
              <a:rPr lang="ru-RU" sz="1200" dirty="0"/>
              <a:t>одно поколение будущих актеров и режиссеров обращалось к этой книге. 400 упражнений, представленных здесь, помогут освободить воображение, развить способность к перевоплощению, творческую фантазию и интуицию. В основе всех упражнений </a:t>
            </a:r>
            <a:r>
              <a:rPr lang="ru-RU" sz="1200" dirty="0" smtClean="0"/>
              <a:t>— </a:t>
            </a:r>
            <a:r>
              <a:rPr lang="ru-RU" sz="1200" dirty="0"/>
              <a:t>признанная во всем мире за эталон актерского мастерства </a:t>
            </a:r>
            <a:r>
              <a:rPr lang="ru-RU" sz="1200" dirty="0" smtClean="0"/>
              <a:t>— </a:t>
            </a:r>
            <a:r>
              <a:rPr lang="ru-RU" sz="1200" dirty="0"/>
              <a:t>система Станиславского, глубоко осмысленная и переработанная автором.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429000"/>
            <a:ext cx="195566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1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404664"/>
            <a:ext cx="6552728" cy="1938992"/>
          </a:xfrm>
          <a:prstGeom prst="rect">
            <a:avLst/>
          </a:prstGeom>
        </p:spPr>
        <p:txBody>
          <a:bodyPr wrap="square">
            <a:spAutoFit/>
          </a:bodyPr>
          <a:lstStyle/>
          <a:p>
            <a:pPr algn="just"/>
            <a:r>
              <a:rPr lang="ru-RU" sz="1200" b="1" dirty="0"/>
              <a:t>Кипнис М. Актёрский тренинг. Драма. Импровизация. Дилемма. </a:t>
            </a:r>
            <a:r>
              <a:rPr lang="ru-RU" sz="1200" b="1" dirty="0" smtClean="0"/>
              <a:t>Мастер—класс </a:t>
            </a:r>
            <a:r>
              <a:rPr lang="ru-RU" sz="1200" b="1" dirty="0"/>
              <a:t>: учебное пособие / М. Кипнис.— </a:t>
            </a:r>
            <a:r>
              <a:rPr lang="ru-RU" sz="1200" b="1" dirty="0" smtClean="0"/>
              <a:t>Санкт—Петербург </a:t>
            </a:r>
            <a:r>
              <a:rPr lang="ru-RU" sz="1200" b="1" dirty="0"/>
              <a:t>: Лань, Планета музыки, </a:t>
            </a:r>
            <a:r>
              <a:rPr lang="ru-RU" sz="1200" b="1" dirty="0" smtClean="0"/>
              <a:t>2023. </a:t>
            </a:r>
            <a:r>
              <a:rPr lang="ru-RU" sz="1200" b="1" dirty="0"/>
              <a:t>— 320 с. — (Среднее профессиональное образование). </a:t>
            </a:r>
            <a:endParaRPr lang="ru-RU" sz="1200" b="1" dirty="0" smtClean="0"/>
          </a:p>
          <a:p>
            <a:pPr algn="just"/>
            <a:endParaRPr lang="ru-RU" sz="1200" b="1" dirty="0" smtClean="0"/>
          </a:p>
          <a:p>
            <a:pPr algn="just"/>
            <a:r>
              <a:rPr lang="ru-RU" sz="1200" dirty="0"/>
              <a:t>В первой части книги читатель найдет разнообразные упражнения, которые могут быть интересны и полезны на разных этапах студийной работы: от освобождения мышечных зажимов — и до театральных импровизаций. Вторая часть — это пошаговый «</a:t>
            </a:r>
            <a:r>
              <a:rPr lang="ru-RU" sz="1200" dirty="0" smtClean="0"/>
              <a:t>мастер—класс</a:t>
            </a:r>
            <a:r>
              <a:rPr lang="ru-RU" sz="1200" dirty="0"/>
              <a:t>» с заданиями, упражнениями, театральными играми. Книга предназначена студентам и педагогам средних специальных учебных заведений.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983482" cy="294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573016"/>
            <a:ext cx="6552728" cy="1938992"/>
          </a:xfrm>
          <a:prstGeom prst="rect">
            <a:avLst/>
          </a:prstGeom>
        </p:spPr>
        <p:txBody>
          <a:bodyPr wrap="square">
            <a:spAutoFit/>
          </a:bodyPr>
          <a:lstStyle/>
          <a:p>
            <a:pPr algn="just"/>
            <a:r>
              <a:rPr lang="ru-RU" sz="1200" b="1" dirty="0"/>
              <a:t>Кренке Ю. А. Практический курс воспитания актера : учебное пособие / Ю. А. Кренке ; под редакцией Б. Е. Захавы. — </a:t>
            </a:r>
            <a:r>
              <a:rPr lang="ru-RU" sz="1200" b="1" dirty="0" smtClean="0"/>
              <a:t>2-е </a:t>
            </a:r>
            <a:r>
              <a:rPr lang="ru-RU" sz="1200" b="1" dirty="0"/>
              <a:t>изд., стер. — </a:t>
            </a:r>
            <a:r>
              <a:rPr lang="ru-RU" sz="1200" b="1" dirty="0" smtClean="0"/>
              <a:t>Санкт—Петербург </a:t>
            </a:r>
            <a:r>
              <a:rPr lang="ru-RU" sz="1200" b="1" dirty="0"/>
              <a:t>: Планета музыки, </a:t>
            </a:r>
            <a:r>
              <a:rPr lang="ru-RU" sz="1200" b="1" dirty="0" smtClean="0"/>
              <a:t>2022. </a:t>
            </a:r>
            <a:r>
              <a:rPr lang="ru-RU" sz="1200" b="1" dirty="0"/>
              <a:t>— 288 с. — (Среднее профессиональное образование). </a:t>
            </a:r>
            <a:endParaRPr lang="ru-RU" sz="1200" b="1" dirty="0" smtClean="0"/>
          </a:p>
          <a:p>
            <a:pPr algn="just"/>
            <a:endParaRPr lang="ru-RU" sz="1200" b="1" dirty="0" smtClean="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198348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27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308324"/>
          </a:xfrm>
          <a:prstGeom prst="rect">
            <a:avLst/>
          </a:prstGeom>
        </p:spPr>
        <p:txBody>
          <a:bodyPr wrap="square">
            <a:spAutoFit/>
          </a:bodyPr>
          <a:lstStyle/>
          <a:p>
            <a:pPr algn="just"/>
            <a:r>
              <a:rPr lang="ru-RU" sz="1200" b="1" dirty="0"/>
              <a:t>Шихматов Л. М. Сценические этюды : учебное пособие / Л. М. Шихматов, В. К. Львова.— </a:t>
            </a:r>
            <a:r>
              <a:rPr lang="ru-RU" sz="1200" b="1" dirty="0" smtClean="0"/>
              <a:t>Санкт—Петербург </a:t>
            </a:r>
            <a:r>
              <a:rPr lang="ru-RU" sz="1200" b="1" dirty="0"/>
              <a:t>: Лань, Планета музыки, </a:t>
            </a:r>
            <a:r>
              <a:rPr lang="ru-RU" sz="1200" b="1" dirty="0" smtClean="0"/>
              <a:t>2023. </a:t>
            </a:r>
            <a:r>
              <a:rPr lang="ru-RU" sz="1200" b="1" dirty="0"/>
              <a:t>— 320 с. — (Среднее профессиональное образование). </a:t>
            </a:r>
            <a:endParaRPr lang="ru-RU" sz="1200" b="1" dirty="0" smtClean="0"/>
          </a:p>
          <a:p>
            <a:pPr algn="just"/>
            <a:endParaRPr lang="ru-RU" sz="1200" b="1" dirty="0" smtClean="0"/>
          </a:p>
          <a:p>
            <a:pPr algn="just"/>
            <a:r>
              <a:rPr lang="ru-RU" sz="1200" dirty="0"/>
              <a:t>В книге непосредственных учеников Е. Б. Вахтангова Л. М. Шихматова и В. К. Львовой «Сценические этюды» освещаются вопросы воспитания актера в Вахтанговской школе. Авторы обобщают свой богатейший педагогический опыт работы со студентами на 1 </a:t>
            </a:r>
            <a:r>
              <a:rPr lang="ru-RU" sz="1200" dirty="0" smtClean="0"/>
              <a:t>—м </a:t>
            </a:r>
            <a:r>
              <a:rPr lang="ru-RU" sz="1200" dirty="0"/>
              <a:t>и </a:t>
            </a:r>
            <a:r>
              <a:rPr lang="ru-RU" sz="1200" dirty="0" smtClean="0"/>
              <a:t>2—м </a:t>
            </a:r>
            <a:r>
              <a:rPr lang="ru-RU" sz="1200" dirty="0"/>
              <a:t>году обучения актерскому мастерству Театрального института имени Бориса Щукина. В пособии рассматриваются основные принципы обучения, даются методические рекомендации по освоению предложенных упражнений, а так же освещаются последовательные этапы анализа отрывка и репетиционный процесс.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91147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8999"/>
            <a:ext cx="6534472" cy="1938992"/>
          </a:xfrm>
          <a:prstGeom prst="rect">
            <a:avLst/>
          </a:prstGeom>
        </p:spPr>
        <p:txBody>
          <a:bodyPr wrap="square">
            <a:spAutoFit/>
          </a:bodyPr>
          <a:lstStyle/>
          <a:p>
            <a:pPr algn="just"/>
            <a:r>
              <a:rPr lang="ru-RU" sz="1200" b="1" dirty="0"/>
              <a:t>Шрайман В. Л. Профессия — актер. С приложением тренинга для актеров драматического театра : учебное пособие / В. Л. Шрайман. — </a:t>
            </a:r>
            <a:r>
              <a:rPr lang="ru-RU" sz="1200" b="1" dirty="0" smtClean="0"/>
              <a:t>2-е</a:t>
            </a:r>
            <a:r>
              <a:rPr lang="ru-RU" sz="1200" b="1" dirty="0"/>
              <a:t>, стер. — </a:t>
            </a:r>
            <a:r>
              <a:rPr lang="ru-RU" sz="1200" b="1" dirty="0" smtClean="0"/>
              <a:t>Санкт—Петербург </a:t>
            </a:r>
            <a:r>
              <a:rPr lang="ru-RU" sz="1200" b="1" dirty="0"/>
              <a:t>: Планета музыки, </a:t>
            </a:r>
            <a:r>
              <a:rPr lang="ru-RU" sz="1200" b="1" dirty="0" smtClean="0"/>
              <a:t>2022. </a:t>
            </a:r>
            <a:r>
              <a:rPr lang="ru-RU" sz="1200" b="1" dirty="0"/>
              <a:t>— 148 с. — (Среднее профессиональное образование). </a:t>
            </a:r>
            <a:endParaRPr lang="ru-RU" sz="1200" b="1" dirty="0" smtClean="0"/>
          </a:p>
          <a:p>
            <a:pPr algn="just"/>
            <a:endParaRPr lang="ru-RU" sz="1200" b="1" dirty="0" smtClean="0"/>
          </a:p>
          <a:p>
            <a:pPr algn="just"/>
            <a:r>
              <a:rPr lang="ru-RU" sz="1200" dirty="0"/>
              <a:t>Книга «Профессия — актер» представляет собой подборку упражнений тренинга актерского мастерства, упражнений на развитие воображения, фантазии, речевого аппарата. Особое место занимает в книге глава «Что такое искусство?» В ней автор пробует сформулировать подчас бессознательные, но существующие реально цели творческого акта.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2977"/>
            <a:ext cx="1911474" cy="287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89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06480" cy="2492990"/>
          </a:xfrm>
          <a:prstGeom prst="rect">
            <a:avLst/>
          </a:prstGeom>
        </p:spPr>
        <p:txBody>
          <a:bodyPr wrap="square">
            <a:spAutoFit/>
          </a:bodyPr>
          <a:lstStyle/>
          <a:p>
            <a:pPr algn="just"/>
            <a:r>
              <a:rPr lang="ru-RU" sz="1200" b="1" dirty="0"/>
              <a:t>Волконский С. М. Человек на сцене : учебное пособие / С. М. Волконский.  — </a:t>
            </a:r>
            <a:r>
              <a:rPr lang="ru-RU" sz="1200" b="1" dirty="0" smtClean="0"/>
              <a:t>Санкт—Петербург </a:t>
            </a:r>
            <a:r>
              <a:rPr lang="ru-RU" sz="1200" b="1" dirty="0"/>
              <a:t>: Лань, Планета музыки, </a:t>
            </a:r>
            <a:r>
              <a:rPr lang="ru-RU" sz="1200" b="1" dirty="0" smtClean="0"/>
              <a:t>2023. </a:t>
            </a:r>
            <a:r>
              <a:rPr lang="ru-RU" sz="1200" b="1" dirty="0"/>
              <a:t>— 144 с. — (Среднее профессиональное образование). </a:t>
            </a:r>
            <a:endParaRPr lang="ru-RU" sz="1200" b="1" dirty="0" smtClean="0"/>
          </a:p>
          <a:p>
            <a:pPr algn="just"/>
            <a:endParaRPr lang="ru-RU" sz="1200" b="1" dirty="0" smtClean="0"/>
          </a:p>
          <a:p>
            <a:pPr algn="just"/>
            <a:r>
              <a:rPr lang="ru-RU" sz="1200" dirty="0"/>
              <a:t>С. М. Волконский (1860–1937) — выдающийся российский театральный деятель, режиссер, искусствовед, критик. Его книга «Человек на сцене» посвящена исследованию проблемы сценического существования актера. Автор рассматривает вопросы актерской техники, выразительности жеста и голоса; рассуждает о соотношении красоты и правды в изображении героев и событий на сцене, а также о человеке как «материале» искусства; исследует систему и школу ритмической гимнастики Далькроза; описывает собственные впечатления от театральных постановок на московской и берлинской сцене; затрагивает вопросы художественного воспитания личности.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911474" cy="28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750307"/>
            <a:ext cx="6606480" cy="1938992"/>
          </a:xfrm>
          <a:prstGeom prst="rect">
            <a:avLst/>
          </a:prstGeom>
        </p:spPr>
        <p:txBody>
          <a:bodyPr wrap="square">
            <a:spAutoFit/>
          </a:bodyPr>
          <a:lstStyle/>
          <a:p>
            <a:pPr algn="just"/>
            <a:r>
              <a:rPr lang="ru-RU" sz="1200" b="1" dirty="0"/>
              <a:t>Захава Б. Е. Мастерство актера и режиссера: учебное пособие / Б. Е. Захава.  — </a:t>
            </a:r>
            <a:r>
              <a:rPr lang="ru-RU" sz="1200" b="1" dirty="0" smtClean="0"/>
              <a:t>Санкт—Петербург </a:t>
            </a:r>
            <a:r>
              <a:rPr lang="ru-RU" sz="1200" b="1" dirty="0"/>
              <a:t>: Лань, Планета музыки, </a:t>
            </a:r>
            <a:r>
              <a:rPr lang="ru-RU" sz="1200" b="1" dirty="0" smtClean="0"/>
              <a:t>2023. </a:t>
            </a:r>
            <a:r>
              <a:rPr lang="ru-RU" sz="1200" b="1" dirty="0"/>
              <a:t>— 456 с. — (Среднее профессиональное образование). </a:t>
            </a:r>
            <a:endParaRPr lang="ru-RU" sz="1200" b="1" dirty="0" smtClean="0"/>
          </a:p>
          <a:p>
            <a:pPr algn="just"/>
            <a:endParaRPr lang="ru-RU" sz="1200" b="1" dirty="0" smtClean="0"/>
          </a:p>
          <a:p>
            <a:pPr algn="just"/>
            <a:r>
              <a:rPr lang="ru-RU" sz="1200" b="1" dirty="0"/>
              <a:t> </a:t>
            </a:r>
            <a:r>
              <a:rPr lang="ru-RU" sz="1200" dirty="0"/>
              <a:t>Б. Е. Захава (1896–1976) — выдающийся театральный педагог, режиссер и артист. В данной книге автор </a:t>
            </a:r>
            <a:r>
              <a:rPr lang="ru-RU" sz="1200" dirty="0" smtClean="0"/>
              <a:t>обобщил </a:t>
            </a:r>
            <a:r>
              <a:rPr lang="ru-RU" sz="1200" dirty="0"/>
              <a:t>весь свой жизненный, актерски и педагогический опыт, сформулировал основные методы воспитания и обучения будущих артистов и </a:t>
            </a:r>
            <a:r>
              <a:rPr lang="ru-RU" sz="1200" dirty="0" smtClean="0"/>
              <a:t>режиссёров. </a:t>
            </a:r>
            <a:r>
              <a:rPr lang="ru-RU" sz="1200" dirty="0"/>
              <a:t>Пособие имеет не только теоретическое, но и практическое значение. В нем представлена система упражнений, необходимых всем начинающим актерам.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32174"/>
            <a:ext cx="1944216" cy="287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470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548680"/>
            <a:ext cx="6336704" cy="2492990"/>
          </a:xfrm>
          <a:prstGeom prst="rect">
            <a:avLst/>
          </a:prstGeom>
        </p:spPr>
        <p:txBody>
          <a:bodyPr wrap="square">
            <a:spAutoFit/>
          </a:bodyPr>
          <a:lstStyle/>
          <a:p>
            <a:pPr algn="just"/>
            <a:r>
              <a:rPr lang="ru-RU" sz="1200" b="1" dirty="0"/>
              <a:t>Станиславский, К. С.  Работа актера над собой в 2 ч. Часть 1 / К. С. Станиславский. — Москва : Издательство Юрайт, </a:t>
            </a:r>
            <a:r>
              <a:rPr lang="ru-RU" sz="1200" b="1" dirty="0" smtClean="0"/>
              <a:t>2023. </a:t>
            </a:r>
            <a:r>
              <a:rPr lang="ru-RU" sz="1200" b="1" dirty="0"/>
              <a:t>— 171 с. </a:t>
            </a:r>
            <a:endParaRPr lang="ru-RU" sz="1200" b="1" dirty="0" smtClean="0"/>
          </a:p>
          <a:p>
            <a:pPr algn="just"/>
            <a:endParaRPr lang="ru-RU" sz="1200" b="1" dirty="0" smtClean="0"/>
          </a:p>
          <a:p>
            <a:pPr algn="just"/>
            <a:r>
              <a:rPr lang="ru-RU" sz="1200" dirty="0"/>
              <a:t>Перед вами одно из самых знаменитых и востребованных произведений великого русского режиссера, знаменитого актера, педагога и театрального деятеля К. С. Станиславского. Этот труд на протяжении многих десятилетий является настольной книгой любого актера и режиссера. Его по праву называют одним из самых знаменитых учебников по актерскому мастерству. В этой книге последовательно изложено содержание системы К. С. Станиславского, которая и сегодня лежит в основе практического обучения актеров и режиссеров. Настоящая книга публикуется по тексту первого издания на русском языке (М. : Гос. </a:t>
            </a:r>
            <a:r>
              <a:rPr lang="ru-RU" sz="1200" dirty="0" smtClean="0"/>
              <a:t>изд—во </a:t>
            </a:r>
            <a:r>
              <a:rPr lang="ru-RU" sz="1200" dirty="0"/>
              <a:t>«Художественная литература», 1938).</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46462" cy="373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731940"/>
            <a:ext cx="6336704" cy="2677656"/>
          </a:xfrm>
          <a:prstGeom prst="rect">
            <a:avLst/>
          </a:prstGeom>
        </p:spPr>
        <p:txBody>
          <a:bodyPr wrap="square">
            <a:spAutoFit/>
          </a:bodyPr>
          <a:lstStyle/>
          <a:p>
            <a:pPr algn="just"/>
            <a:r>
              <a:rPr lang="ru-RU" sz="1200" b="1" dirty="0"/>
              <a:t>Станиславский, К. С.  Работа актера над собой в 2 ч. Часть 2 / К. С. Станиславский. — Москва : Издательство Юрайт, </a:t>
            </a:r>
            <a:r>
              <a:rPr lang="ru-RU" sz="1200" b="1" dirty="0" smtClean="0"/>
              <a:t>2023. </a:t>
            </a:r>
            <a:r>
              <a:rPr lang="ru-RU" sz="1200" b="1" dirty="0"/>
              <a:t>— 215 с</a:t>
            </a:r>
            <a:r>
              <a:rPr lang="ru-RU" sz="1200" b="1" dirty="0" smtClean="0"/>
              <a:t>.</a:t>
            </a:r>
          </a:p>
          <a:p>
            <a:pPr algn="just"/>
            <a:r>
              <a:rPr lang="ru-RU" sz="1200" dirty="0"/>
              <a:t> Деятельность К. С. Станиславского оказала значительное влияние на российский и мировой театр XX в. Он впервые утвердил на российской сцене принципы режиссерского театра (единство художественного замысла, подчиняющего себе все элементы спектакля; целостность актерского ансамбля; психологическую обусловленность мизансцен), а также разработал методологию актерского творчества, технику органичного перевоплощения в образ («система Станиславского»). Его учениками и последователями были выдающиеся театральные деятели, режиссеры и актеры: В. Э. Мейерхольд, М. А. Чехов, Е. Б. Вахтангов, О. Н. Андровская, А. П. Зуева, Н. П. Баталов, М. Н. Кедров, Б. Н. Ливанов, А. Н. Грибов, М. М. Яншин и многие другие. Система Станиславского и сегодня лежит в основе практического обучения актеров и режиссеров.</a:t>
            </a:r>
            <a:endParaRPr lang="ru-RU" sz="1200"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0689"/>
            <a:ext cx="241176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763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06480" cy="1569660"/>
          </a:xfrm>
          <a:prstGeom prst="rect">
            <a:avLst/>
          </a:prstGeom>
        </p:spPr>
        <p:txBody>
          <a:bodyPr wrap="square">
            <a:spAutoFit/>
          </a:bodyPr>
          <a:lstStyle/>
          <a:p>
            <a:pPr algn="just"/>
            <a:r>
              <a:rPr lang="ru-RU" sz="1200" b="1" dirty="0"/>
              <a:t>Казанцева Л. П. Содержание музыкального произведения в контексте музыкальной жизни : учебное пособие / Л. П. Казанцева. — </a:t>
            </a:r>
            <a:r>
              <a:rPr lang="ru-RU" sz="1200" b="1" dirty="0" smtClean="0"/>
              <a:t>Санкт—Петербург </a:t>
            </a:r>
            <a:r>
              <a:rPr lang="ru-RU" sz="1200" b="1" dirty="0"/>
              <a:t>: Лань, Планета музыки, 2021. — 192 с. — (Среднее профессиональное образование). </a:t>
            </a:r>
            <a:endParaRPr lang="ru-RU" sz="1200" b="1" dirty="0" smtClean="0"/>
          </a:p>
          <a:p>
            <a:pPr algn="just"/>
            <a:endParaRPr lang="ru-RU" sz="1200" b="1" dirty="0" smtClean="0"/>
          </a:p>
          <a:p>
            <a:pPr algn="just"/>
            <a:r>
              <a:rPr lang="ru-RU" sz="1200" dirty="0"/>
              <a:t>Издание представляет собою изложение двух тем курса, посвященных особенностям музыкального содержания в исполнительской интерпретации и слушательском восприятии.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2062669" cy="294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9000"/>
            <a:ext cx="6390456" cy="1938992"/>
          </a:xfrm>
          <a:prstGeom prst="rect">
            <a:avLst/>
          </a:prstGeom>
        </p:spPr>
        <p:txBody>
          <a:bodyPr wrap="square">
            <a:spAutoFit/>
          </a:bodyPr>
          <a:lstStyle/>
          <a:p>
            <a:pPr algn="just"/>
            <a:r>
              <a:rPr lang="ru-RU" sz="1200" b="1" dirty="0"/>
              <a:t>Драгомиров П. Н. Учебник сольфеджио : учебное пособие / П. Н. Драгомиров. — </a:t>
            </a:r>
            <a:r>
              <a:rPr lang="ru-RU" sz="1200" b="1" dirty="0" smtClean="0"/>
              <a:t>Санкт—Петербург </a:t>
            </a:r>
            <a:r>
              <a:rPr lang="ru-RU" sz="1200" b="1" dirty="0"/>
              <a:t>: Лань, Планета музыки, </a:t>
            </a:r>
            <a:r>
              <a:rPr lang="ru-RU" sz="1200" b="1" dirty="0" smtClean="0"/>
              <a:t>2023. </a:t>
            </a:r>
            <a:r>
              <a:rPr lang="ru-RU" sz="1200" b="1" dirty="0"/>
              <a:t>— 64 с. </a:t>
            </a:r>
            <a:endParaRPr lang="ru-RU" sz="1200" b="1" dirty="0" smtClean="0"/>
          </a:p>
          <a:p>
            <a:pPr algn="just"/>
            <a:endParaRPr lang="ru-RU" sz="1200" b="1" dirty="0" smtClean="0"/>
          </a:p>
          <a:p>
            <a:pPr algn="just"/>
            <a:r>
              <a:rPr lang="ru-RU" sz="1200" dirty="0"/>
              <a:t>Драгомиров Павел Нилович (1880 </a:t>
            </a:r>
            <a:r>
              <a:rPr lang="ru-RU" sz="1200" dirty="0" smtClean="0"/>
              <a:t>— </a:t>
            </a:r>
            <a:r>
              <a:rPr lang="ru-RU" sz="1200" dirty="0"/>
              <a:t>1938) – хоровой дирижер, регент, композитор, педагог. Составленный им «Учебник сольфеджио» – популярное учебное пособие, предназначенное для детских музыкальных школ и проверенное многолетней учебной практикой. Пособие предлагает упражнения на все виды гамм и интервалов, содержит 300 примеров музыкальных примеров сольфеджио, взятых из сочинений </a:t>
            </a:r>
            <a:r>
              <a:rPr lang="ru-RU" sz="1200" dirty="0" smtClean="0"/>
              <a:t>композиторов—классиков</a:t>
            </a:r>
            <a:r>
              <a:rPr lang="ru-RU" sz="1200" dirty="0"/>
              <a:t>.</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212976"/>
            <a:ext cx="2062668" cy="302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75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260648"/>
            <a:ext cx="6606480" cy="2123658"/>
          </a:xfrm>
          <a:prstGeom prst="rect">
            <a:avLst/>
          </a:prstGeom>
        </p:spPr>
        <p:txBody>
          <a:bodyPr wrap="square">
            <a:spAutoFit/>
          </a:bodyPr>
          <a:lstStyle/>
          <a:p>
            <a:pPr algn="just"/>
            <a:r>
              <a:rPr lang="ru-RU" sz="1200" b="1" dirty="0"/>
              <a:t>Заднепровская Г. В. Анализ музыкальных произведений  : учебник / Г. В. Заднепровская. — </a:t>
            </a:r>
            <a:r>
              <a:rPr lang="ru-RU" sz="1200" b="1" dirty="0" smtClean="0"/>
              <a:t>Санкт—Петербург </a:t>
            </a:r>
            <a:r>
              <a:rPr lang="ru-RU" sz="1200" b="1" dirty="0"/>
              <a:t>: Лань, Планета музыки, 2021. — 272 с. — (Среднее профессиональное образование). </a:t>
            </a:r>
            <a:endParaRPr lang="ru-RU" sz="1200" b="1" dirty="0" smtClean="0"/>
          </a:p>
          <a:p>
            <a:pPr algn="just"/>
            <a:endParaRPr lang="ru-RU" sz="1200" b="1" dirty="0" smtClean="0"/>
          </a:p>
          <a:p>
            <a:pPr algn="just"/>
            <a:r>
              <a:rPr lang="ru-RU" sz="1200" dirty="0"/>
              <a:t>В данном пособии представлены основные формы европейской музыки, начиная от XVII в. вплоть до современности. В нем раскрываются фундаментальные понятия музыкальной формы в их связи с содержанием и художественным мировоззрением композиторов указанного периода. Изучение теории </a:t>
            </a:r>
            <a:r>
              <a:rPr lang="ru-RU" sz="1200" dirty="0" smtClean="0"/>
              <a:t>классико—романтических </a:t>
            </a:r>
            <a:r>
              <a:rPr lang="ru-RU" sz="1200" dirty="0"/>
              <a:t>форм дает в дальнейшем свободу понимания различных музыкальных стилей и направлений, способствует глубинному постижению многогранного мира искусства.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98348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429000"/>
            <a:ext cx="6606480" cy="2677656"/>
          </a:xfrm>
          <a:prstGeom prst="rect">
            <a:avLst/>
          </a:prstGeom>
        </p:spPr>
        <p:txBody>
          <a:bodyPr wrap="square">
            <a:spAutoFit/>
          </a:bodyPr>
          <a:lstStyle/>
          <a:p>
            <a:pPr algn="just"/>
            <a:r>
              <a:rPr lang="ru-RU" sz="1200" b="1" dirty="0"/>
              <a:t>Пузыревский  А. И. Учебник элементарной теории музыки : учебник / А. И. Пузыревский.— </a:t>
            </a:r>
            <a:r>
              <a:rPr lang="ru-RU" sz="1200" b="1" dirty="0" smtClean="0"/>
              <a:t>Санкт—Петербург </a:t>
            </a:r>
            <a:r>
              <a:rPr lang="ru-RU" sz="1200" b="1" dirty="0"/>
              <a:t>: Лань, Планета музыки, </a:t>
            </a:r>
            <a:r>
              <a:rPr lang="ru-RU" sz="1200" b="1" dirty="0" smtClean="0"/>
              <a:t>2022. </a:t>
            </a:r>
            <a:r>
              <a:rPr lang="ru-RU" sz="1200" b="1" dirty="0"/>
              <a:t>— 184 с. — (Среднее профессиональное образование). </a:t>
            </a:r>
            <a:endParaRPr lang="ru-RU" sz="1200" b="1" dirty="0" smtClean="0"/>
          </a:p>
          <a:p>
            <a:pPr algn="just"/>
            <a:endParaRPr lang="ru-RU" sz="1200" b="1" dirty="0" smtClean="0"/>
          </a:p>
          <a:p>
            <a:pPr algn="just"/>
            <a:r>
              <a:rPr lang="ru-RU" sz="1200" dirty="0"/>
              <a:t>А. И. Пузыревский (1855–1917) — известный российский историк и теоретик музыки, педагог. Данная книга представляет собой учебник по элементарной теории музыки. Приводятся предварительные сведения о музыкальном звуке и его свойствах, о музыкальной системе, о тоне и полутоне. Описывается музыкальная номенклатура, включающая систему названий музыкальных звуков, названия октав и их деление на ступени; рассматривается система условных обозначений в музыке (нотация). Излагаются три основных отдела элементарной теории музыки — учение о размере и ритме, учение о гаммах и учение об интервалах. В приложениях содержатся практические упражнения по всем отделам курса элементарной теории музыки.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1974631" cy="28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807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9772" y="404664"/>
            <a:ext cx="6408712" cy="1569660"/>
          </a:xfrm>
          <a:prstGeom prst="rect">
            <a:avLst/>
          </a:prstGeom>
        </p:spPr>
        <p:txBody>
          <a:bodyPr wrap="square">
            <a:spAutoFit/>
          </a:bodyPr>
          <a:lstStyle/>
          <a:p>
            <a:pPr algn="just"/>
            <a:r>
              <a:rPr lang="ru-RU" sz="1200" b="1" dirty="0"/>
              <a:t>Ладухин Н. М. 1000 диктантов : ноты / Н. М. Ладухин.  — </a:t>
            </a:r>
            <a:r>
              <a:rPr lang="ru-RU" sz="1200" b="1" dirty="0" smtClean="0"/>
              <a:t>Санкт—Петербург </a:t>
            </a:r>
            <a:r>
              <a:rPr lang="ru-RU" sz="1200" b="1" dirty="0"/>
              <a:t>: Лань, Планета музыки, 2020. — 108 с. </a:t>
            </a:r>
            <a:endParaRPr lang="ru-RU" sz="1200" b="1" dirty="0" smtClean="0"/>
          </a:p>
          <a:p>
            <a:pPr algn="just"/>
            <a:endParaRPr lang="ru-RU" sz="1200" b="1" dirty="0" smtClean="0"/>
          </a:p>
          <a:p>
            <a:pPr algn="just"/>
            <a:r>
              <a:rPr lang="ru-RU" sz="1200" dirty="0"/>
              <a:t>Ладухин Николай Михайлович (I860–1918) — русский музыкальный теоретик и композитор. Данный сборник содержит примеры 1000 музыкальных диктантов разного уровня сложности. Практика записи музыкальных диктантов является обязательной частью уроков сольфеджио и нацелена на развитие слуха и музыкальной памяти.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217868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4005064"/>
            <a:ext cx="6336704" cy="1754326"/>
          </a:xfrm>
          <a:prstGeom prst="rect">
            <a:avLst/>
          </a:prstGeom>
        </p:spPr>
        <p:txBody>
          <a:bodyPr wrap="square">
            <a:spAutoFit/>
          </a:bodyPr>
          <a:lstStyle/>
          <a:p>
            <a:pPr algn="just"/>
            <a:r>
              <a:rPr lang="ru-RU" sz="1200" b="1" dirty="0"/>
              <a:t>Селицкий А. Я. Музыкальная драматургия. Теоретические проблемы : учебное пособие / А. Я. Селицкий. — </a:t>
            </a:r>
            <a:r>
              <a:rPr lang="ru-RU" sz="1200" b="1" dirty="0" smtClean="0"/>
              <a:t>Санкт—Петербург </a:t>
            </a:r>
            <a:r>
              <a:rPr lang="ru-RU" sz="1200" b="1" dirty="0"/>
              <a:t>: Лань, Планета музыки, </a:t>
            </a:r>
            <a:r>
              <a:rPr lang="ru-RU" sz="1200" b="1" dirty="0" smtClean="0"/>
              <a:t>2022. </a:t>
            </a:r>
            <a:r>
              <a:rPr lang="ru-RU" sz="1200" b="1" dirty="0"/>
              <a:t>— 80 с. — (Среднее профессиональное образование). </a:t>
            </a:r>
            <a:endParaRPr lang="ru-RU" sz="1200" b="1" dirty="0" smtClean="0"/>
          </a:p>
          <a:p>
            <a:pPr algn="just"/>
            <a:endParaRPr lang="ru-RU" sz="1200" b="1" dirty="0" smtClean="0"/>
          </a:p>
          <a:p>
            <a:pPr algn="just"/>
            <a:r>
              <a:rPr lang="ru-RU" sz="1200" dirty="0"/>
              <a:t>В работе даются обобщающие, универсальные представления о феномене музыкальной драматургии, его функционировании в разных жанрах музыкального искусства. Эти представления способствуют усвоению необходимых теоретических знаний и развитию ценных практических навыков драматургического анализа.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1"/>
            <a:ext cx="2178681" cy="307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28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88640"/>
            <a:ext cx="6624736" cy="2492990"/>
          </a:xfrm>
          <a:prstGeom prst="rect">
            <a:avLst/>
          </a:prstGeom>
        </p:spPr>
        <p:txBody>
          <a:bodyPr wrap="square">
            <a:spAutoFit/>
          </a:bodyPr>
          <a:lstStyle/>
          <a:p>
            <a:pPr algn="just"/>
            <a:r>
              <a:rPr lang="ru-RU" sz="1200" b="1" dirty="0"/>
              <a:t>Берсенева Е.В. История театра : практикум для обучающихся по специальности 52.05.01 «Актерское искусство» / Е.В. Берсенева. </a:t>
            </a:r>
            <a:r>
              <a:rPr lang="ru-RU" sz="1200" b="1" dirty="0" smtClean="0"/>
              <a:t>— </a:t>
            </a:r>
            <a:r>
              <a:rPr lang="ru-RU" sz="1200" b="1" dirty="0"/>
              <a:t>Кемерово : КемГИК, 2018. </a:t>
            </a:r>
            <a:r>
              <a:rPr lang="ru-RU" sz="1200" b="1" dirty="0" smtClean="0"/>
              <a:t>— </a:t>
            </a:r>
            <a:r>
              <a:rPr lang="ru-RU" sz="1200" b="1" dirty="0"/>
              <a:t>48 с. </a:t>
            </a:r>
            <a:endParaRPr lang="ru-RU" sz="1200" b="1" dirty="0" smtClean="0"/>
          </a:p>
          <a:p>
            <a:pPr algn="just"/>
            <a:endParaRPr lang="ru-RU" sz="1200" b="1" dirty="0"/>
          </a:p>
          <a:p>
            <a:pPr algn="just"/>
            <a:r>
              <a:rPr lang="ru-RU" sz="1200" dirty="0"/>
              <a:t>Практикум по курсу «История театра» предназначен для организации аудиторной работы студентов на практических занятиях, а также самостоятельной работы по освоению учебной дисциплины. Цель практикума </a:t>
            </a:r>
            <a:r>
              <a:rPr lang="ru-RU" sz="1200" dirty="0" smtClean="0"/>
              <a:t>— </a:t>
            </a:r>
            <a:r>
              <a:rPr lang="ru-RU" sz="1200" dirty="0"/>
              <a:t>закрепление теоретических знаний и формирование практических умений и навыков, предусмотренных рабочей программой дисциплины «История театра». В практикум включены: методические указания по подготовке к семинарским занятиям, вопросы для обсуждения, список литературы, глоссарий. В ходе выполнения заданий обучающиеся углубляют навыки анализа критической литературы по истории театра.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06569"/>
            <a:ext cx="2137116"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335725"/>
            <a:ext cx="6480720" cy="2308324"/>
          </a:xfrm>
          <a:prstGeom prst="rect">
            <a:avLst/>
          </a:prstGeom>
        </p:spPr>
        <p:txBody>
          <a:bodyPr wrap="square">
            <a:spAutoFit/>
          </a:bodyPr>
          <a:lstStyle/>
          <a:p>
            <a:pPr algn="just"/>
            <a:r>
              <a:rPr lang="ru-RU" sz="1200" b="1" dirty="0"/>
              <a:t>Бахрушин Ю. А.  История русского балета : учебник для СПО / Ю. А. Бахрушин. — Москва : Издательство Юрайт, </a:t>
            </a:r>
            <a:r>
              <a:rPr lang="ru-RU" sz="1200" b="1" dirty="0" smtClean="0"/>
              <a:t>2023. </a:t>
            </a:r>
            <a:r>
              <a:rPr lang="ru-RU" sz="1200" b="1" dirty="0"/>
              <a:t>— 275 с. — (Профессиональное образование). </a:t>
            </a:r>
            <a:endParaRPr lang="ru-RU" sz="1200" b="1" dirty="0" smtClean="0"/>
          </a:p>
          <a:p>
            <a:pPr algn="just"/>
            <a:endParaRPr lang="ru-RU" sz="1200" b="1" dirty="0"/>
          </a:p>
          <a:p>
            <a:pPr algn="just"/>
            <a:r>
              <a:rPr lang="ru-RU" sz="1200" dirty="0"/>
              <a:t>В книге представлен выдающийся труд по истории возникновения и развития балетного искусства в России, от истоков и до революции 1917 года. Это одно из немногих серьезных исследований этой темы в России, над которым его автор Ю. А. Бахрушин работал почти четверть века. В книге подробно описан исторический путь развития русского балета, выделены периоды. Рассмотрены традиции народной танцевальной культуры, национальные черты балета и его связь с хореографическими культурами других стран. Рассказано о выдающихся деятелях балетного искусства и их достижениях.</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086888"/>
            <a:ext cx="2664296" cy="382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76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769989"/>
          </a:xfrm>
          <a:prstGeom prst="rect">
            <a:avLst/>
          </a:prstGeom>
        </p:spPr>
        <p:txBody>
          <a:bodyPr wrap="square">
            <a:spAutoFit/>
          </a:bodyPr>
          <a:lstStyle/>
          <a:p>
            <a:pPr algn="just"/>
            <a:r>
              <a:rPr lang="ru-RU" sz="1200" b="1" dirty="0"/>
              <a:t>Браудо Е. М.  История музыки : учебник / Е. М. Браудо. — Москва : Издательство Юрайт, </a:t>
            </a:r>
            <a:r>
              <a:rPr lang="ru-RU" sz="1200" b="1" dirty="0" smtClean="0"/>
              <a:t>2023. </a:t>
            </a:r>
            <a:r>
              <a:rPr lang="ru-RU" sz="1200" b="1" dirty="0"/>
              <a:t>— 444 с. </a:t>
            </a:r>
            <a:endParaRPr lang="ru-RU" sz="1200" b="1" dirty="0" smtClean="0"/>
          </a:p>
          <a:p>
            <a:pPr algn="just"/>
            <a:endParaRPr lang="ru-RU" sz="1200" b="1" dirty="0" smtClean="0"/>
          </a:p>
          <a:p>
            <a:pPr algn="just"/>
            <a:r>
              <a:rPr lang="ru-RU" sz="1200" dirty="0"/>
              <a:t>В книге представлен краткий вариант трехтомной работы «Всеобщая история музыки» одного из ведущих </a:t>
            </a:r>
            <a:r>
              <a:rPr lang="ru-RU" sz="1200" dirty="0" smtClean="0"/>
              <a:t>российско—советских </a:t>
            </a:r>
            <a:r>
              <a:rPr lang="ru-RU" sz="1200" dirty="0"/>
              <a:t>музыковедов Е. М. Браудо. В ней конспективно рассмотрена история музыки от Античности до первой трети XX века. Автор проводит принцип сравнительного исследования музыки различных стран. Музыкальное творчество каждой страны раскрыто с учетом социологической обусловленности музыкальной формы, общих факторов истории и обособленности отдельных национальных групп. Русская музыка рассмотрена в контексте всеобщей истории параллельно с развитием других европейских стран. Теоретический материал проиллюстрирован нотными примерами, снимками предметов материальной музыкальной культуры, картинами; в конце книги приведены специальные синхронистические таблицы.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7445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933056"/>
            <a:ext cx="6606480" cy="1569660"/>
          </a:xfrm>
          <a:prstGeom prst="rect">
            <a:avLst/>
          </a:prstGeom>
        </p:spPr>
        <p:txBody>
          <a:bodyPr wrap="square">
            <a:spAutoFit/>
          </a:bodyPr>
          <a:lstStyle/>
          <a:p>
            <a:pPr algn="just"/>
            <a:r>
              <a:rPr lang="ru-RU" sz="1200" b="1" dirty="0"/>
              <a:t>Кочетов Н. Р.  Очерк истории музыки / Н. Р. Кочетов. — Москва : Издательство Юрайт, </a:t>
            </a:r>
            <a:r>
              <a:rPr lang="ru-RU" sz="1200" b="1" dirty="0" smtClean="0"/>
              <a:t>2023. </a:t>
            </a:r>
            <a:r>
              <a:rPr lang="ru-RU" sz="1200" b="1" dirty="0"/>
              <a:t>— 208 с. — (Антология мысли). </a:t>
            </a:r>
            <a:endParaRPr lang="ru-RU" sz="1200" b="1" dirty="0" smtClean="0"/>
          </a:p>
          <a:p>
            <a:pPr algn="just"/>
            <a:endParaRPr lang="ru-RU" sz="1200" b="1" dirty="0" smtClean="0"/>
          </a:p>
          <a:p>
            <a:pPr algn="just"/>
            <a:r>
              <a:rPr lang="ru-RU" sz="1200" dirty="0"/>
              <a:t>Впервые с 1929 переиздается работа Николая Разумниковича Кочетова — удивительно разностороннего и талантливого человека, композитора, дирижера, педагога, художника, музыкального и художественного критика. В его «Очерк истории музыки» вошла история музыкального искусства Европы и России с древности до начала XX века.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71867"/>
            <a:ext cx="2178496" cy="340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545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3903" y="44624"/>
            <a:ext cx="6408712" cy="3231654"/>
          </a:xfrm>
          <a:prstGeom prst="rect">
            <a:avLst/>
          </a:prstGeom>
        </p:spPr>
        <p:txBody>
          <a:bodyPr wrap="square">
            <a:spAutoFit/>
          </a:bodyPr>
          <a:lstStyle/>
          <a:p>
            <a:pPr algn="just"/>
            <a:r>
              <a:rPr lang="ru-RU" sz="1200" b="1" dirty="0"/>
              <a:t>Барсова Л. Г. Из истории петербургской вокальной школы. Эверарди, Габель, Томарс, Ирецкая : учебное пособие / Л. Г. Барсова. — </a:t>
            </a:r>
            <a:r>
              <a:rPr lang="ru-RU" sz="1200" b="1" dirty="0" smtClean="0"/>
              <a:t>Санкт—Петербург </a:t>
            </a:r>
            <a:r>
              <a:rPr lang="ru-RU" sz="1200" b="1" dirty="0"/>
              <a:t>: Лань, Планета музыки, </a:t>
            </a:r>
            <a:r>
              <a:rPr lang="ru-RU" sz="1200" b="1" dirty="0" smtClean="0"/>
              <a:t>2021. </a:t>
            </a:r>
            <a:r>
              <a:rPr lang="ru-RU" sz="1200" b="1" dirty="0"/>
              <a:t>— 156 с. — (Среднее профессиональное образование). </a:t>
            </a:r>
            <a:r>
              <a:rPr lang="ru-RU" sz="1200" b="1" dirty="0" smtClean="0"/>
              <a:t> </a:t>
            </a:r>
          </a:p>
          <a:p>
            <a:pPr algn="just"/>
            <a:endParaRPr lang="ru-RU" sz="1200" b="1" dirty="0" smtClean="0"/>
          </a:p>
          <a:p>
            <a:pPr algn="just"/>
            <a:r>
              <a:rPr lang="ru-RU" sz="1200" dirty="0"/>
              <a:t>В книге рассказывается о выдающихся преподавателях сольного пения Петербургской консерватории </a:t>
            </a:r>
            <a:r>
              <a:rPr lang="ru-RU" sz="1200" dirty="0" smtClean="0"/>
              <a:t>— </a:t>
            </a:r>
            <a:r>
              <a:rPr lang="ru-RU" sz="1200" dirty="0"/>
              <a:t>Камилло Эверарди, С. И. Габеле, И. С. Томарсе и Н. А. Ирецкой, деятельность которых обусловила расцвет и широкое признание отечественной вокальной школы на рубеже XIX </a:t>
            </a:r>
            <a:r>
              <a:rPr lang="ru-RU" sz="1200" dirty="0" smtClean="0"/>
              <a:t>— </a:t>
            </a:r>
            <a:r>
              <a:rPr lang="ru-RU" sz="1200" dirty="0"/>
              <a:t>XX вв. В основе </a:t>
            </a:r>
            <a:r>
              <a:rPr lang="ru-RU" sz="1200" dirty="0" smtClean="0"/>
              <a:t>4—х </a:t>
            </a:r>
            <a:r>
              <a:rPr lang="ru-RU" sz="1200" dirty="0"/>
              <a:t>глав </a:t>
            </a:r>
            <a:r>
              <a:rPr lang="ru-RU" sz="1200" dirty="0" smtClean="0"/>
              <a:t>— </a:t>
            </a:r>
            <a:r>
              <a:rPr lang="ru-RU" sz="1200" dirty="0"/>
              <a:t>обширные и малоизученные материалы, в том числе и неопубликованные, затрагивающие проблемы образования, методики обучения певцов, оперной практики и т.п. Впервые также представлен путь в педагогику и деятельность в России и в зарубежье одного из ярчайших представителей Петербургской школы А. Д. Александровича. Книга предназначается для студентов музыкальных училищ и колледжей, колледжей культуры и искусства, для вокалистов, вокальных педагогов, а также всех интересующихся историей русской музыки и театра.</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40" y="116632"/>
            <a:ext cx="218564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43903" y="3790304"/>
            <a:ext cx="6336704" cy="2308324"/>
          </a:xfrm>
          <a:prstGeom prst="rect">
            <a:avLst/>
          </a:prstGeom>
        </p:spPr>
        <p:txBody>
          <a:bodyPr wrap="square">
            <a:spAutoFit/>
          </a:bodyPr>
          <a:lstStyle/>
          <a:p>
            <a:pPr algn="just"/>
            <a:r>
              <a:rPr lang="ru-RU" sz="1200" b="1" dirty="0"/>
              <a:t>История искусств: учебник / Г.А. Коробова, Г.Р. Тараева, А.В. Кузнецова [и др.] ; под ред. Г.В. Драча, Т.С. Паниотовой. — Москва : КноРус, 2023. — 619 с</a:t>
            </a:r>
            <a:r>
              <a:rPr lang="ru-RU" sz="1200" b="1" dirty="0" smtClean="0"/>
              <a:t>.</a:t>
            </a:r>
          </a:p>
          <a:p>
            <a:pPr algn="just"/>
            <a:r>
              <a:rPr lang="ru-RU" sz="1200" b="1" dirty="0" smtClean="0"/>
              <a:t> </a:t>
            </a:r>
          </a:p>
          <a:p>
            <a:pPr algn="just"/>
            <a:r>
              <a:rPr lang="ru-RU" sz="1200" dirty="0"/>
              <a:t>Посвящен истории искусств, которая прослеживается как по отдельным этапам с эпохи палеолита до Новейшего времени, так и на примере творчества наиболее значимых представителей того </a:t>
            </a:r>
            <a:r>
              <a:rPr lang="ru-RU" sz="1200" dirty="0" smtClean="0"/>
              <a:t>или иного </a:t>
            </a:r>
            <a:r>
              <a:rPr lang="ru-RU" sz="1200" dirty="0"/>
              <a:t>периода. Особенности искусства конкретной эпохи освещаются в социокультурном контексте. Авторы стремились максимально воплотить междисциплинарный подход к единой и целостной сфере искусства, реализовать в текстах идею синтеза искусств.</a:t>
            </a:r>
          </a:p>
          <a:p>
            <a:pPr algn="just"/>
            <a:r>
              <a:rPr lang="ru-RU" sz="1200" dirty="0"/>
              <a:t>Подготовлено в рамках приоритетного национального проекта «Образование».</a:t>
            </a:r>
            <a:r>
              <a:rPr lang="ru-RU" sz="1200" b="1"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3573016"/>
            <a:ext cx="2185641" cy="305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363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476672"/>
            <a:ext cx="6408712" cy="1938992"/>
          </a:xfrm>
          <a:prstGeom prst="rect">
            <a:avLst/>
          </a:prstGeom>
        </p:spPr>
        <p:txBody>
          <a:bodyPr wrap="square">
            <a:spAutoFit/>
          </a:bodyPr>
          <a:lstStyle/>
          <a:p>
            <a:pPr algn="just"/>
            <a:r>
              <a:rPr lang="ru-RU" sz="1200" b="1" dirty="0"/>
              <a:t>Данхёйзер А. Сольфеджио : учебное пособие / А. Данхёйзер. — </a:t>
            </a:r>
            <a:r>
              <a:rPr lang="ru-RU" sz="1200" b="1" dirty="0" smtClean="0"/>
              <a:t>Санкт—Петербург </a:t>
            </a:r>
            <a:r>
              <a:rPr lang="ru-RU" sz="1200" b="1" dirty="0"/>
              <a:t>: Лань, Планета музыки, 2020. — 76 с. </a:t>
            </a:r>
            <a:endParaRPr lang="ru-RU" sz="1200" b="1" dirty="0" smtClean="0"/>
          </a:p>
          <a:p>
            <a:pPr algn="just"/>
            <a:endParaRPr lang="ru-RU" sz="1200" b="1" dirty="0" smtClean="0"/>
          </a:p>
          <a:p>
            <a:pPr algn="just"/>
            <a:r>
              <a:rPr lang="ru-RU" sz="1200" dirty="0" smtClean="0"/>
              <a:t>Адольф—Леопольд </a:t>
            </a:r>
            <a:r>
              <a:rPr lang="ru-RU" sz="1200" dirty="0"/>
              <a:t>Данхёйзер (1835–1896) — французский композитор, педагог, профессор Парижской консерватории, автор учебников по теории музыки и сольфеджио. Настоящее учебное пособие «Сольфеджио» впервые увидело свет в 1881 году. Оно представляет собой начальный курс обучения музыкальной грамоте и сольфеджио. Пособие содержит почти двести нотных примеров – упражнений на пение гамм, интервалов, мелодий различного характера и степени сложности.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23" y="188640"/>
            <a:ext cx="219026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97176" y="3933056"/>
            <a:ext cx="6430301" cy="2123658"/>
          </a:xfrm>
          <a:prstGeom prst="rect">
            <a:avLst/>
          </a:prstGeom>
        </p:spPr>
        <p:txBody>
          <a:bodyPr wrap="square">
            <a:spAutoFit/>
          </a:bodyPr>
          <a:lstStyle/>
          <a:p>
            <a:pPr algn="just"/>
            <a:r>
              <a:rPr lang="ru-RU" sz="1200" b="1" dirty="0"/>
              <a:t>Непейвода С. И. Грим : учебное пособие / С. И. Непейвода. — </a:t>
            </a:r>
            <a:r>
              <a:rPr lang="ru-RU" sz="1200" b="1" dirty="0" smtClean="0"/>
              <a:t>Санкт—Петербург </a:t>
            </a:r>
            <a:r>
              <a:rPr lang="ru-RU" sz="1200" b="1" dirty="0"/>
              <a:t>: Лань, Планета музыки, 2020. — 128 с. </a:t>
            </a:r>
            <a:endParaRPr lang="ru-RU" sz="1200" b="1" dirty="0" smtClean="0"/>
          </a:p>
          <a:p>
            <a:pPr algn="just"/>
            <a:endParaRPr lang="ru-RU" sz="1200" b="1" dirty="0" smtClean="0"/>
          </a:p>
          <a:p>
            <a:pPr algn="just"/>
            <a:r>
              <a:rPr lang="ru-RU" sz="1200" dirty="0"/>
              <a:t>Учебное пособие представляет собой изложение основных принципов по искусству театрального грима. Автор ставит перед собой задачу познакомить читателя с наиболее употребляемыми способами изменения черт лица. В работе рассматривается значение грима, представлен очерк истории гримировального искусства, приводятся основные технические приемы и способы их выполнения, а также описываются наиболее распространенные гримировальные краски. Книга содержит множество иллюстраций и </a:t>
            </a:r>
            <a:r>
              <a:rPr lang="ru-RU" sz="1200" dirty="0" smtClean="0"/>
              <a:t>видео—приложение </a:t>
            </a:r>
            <a:r>
              <a:rPr lang="ru-RU" sz="1200" dirty="0"/>
              <a:t>с авторским </a:t>
            </a:r>
            <a:r>
              <a:rPr lang="ru-RU" sz="1200" dirty="0" smtClean="0"/>
              <a:t>мастер—классом</a:t>
            </a:r>
            <a:r>
              <a:rPr lang="ru-RU" sz="1200" dirty="0"/>
              <a:t>.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22" y="3592687"/>
            <a:ext cx="2190265" cy="318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823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6499350" cy="1569660"/>
          </a:xfrm>
          <a:prstGeom prst="rect">
            <a:avLst/>
          </a:prstGeom>
        </p:spPr>
        <p:txBody>
          <a:bodyPr wrap="square">
            <a:spAutoFit/>
          </a:bodyPr>
          <a:lstStyle/>
          <a:p>
            <a:pPr algn="just"/>
            <a:r>
              <a:rPr lang="ru-RU" sz="1200" b="1" dirty="0"/>
              <a:t>Черняк Е. Ф.  Грим : учебное пособие / Е. Ф. Черняк. — </a:t>
            </a:r>
            <a:r>
              <a:rPr lang="ru-RU" sz="1200" b="1" dirty="0" smtClean="0"/>
              <a:t>2-е </a:t>
            </a:r>
            <a:r>
              <a:rPr lang="ru-RU" sz="1200" b="1" dirty="0"/>
              <a:t>изд. — Москва : Издательство Юрайт, 2022. — 99 с</a:t>
            </a:r>
            <a:r>
              <a:rPr lang="ru-RU" sz="1200" b="1" dirty="0" smtClean="0"/>
              <a:t>.</a:t>
            </a:r>
          </a:p>
          <a:p>
            <a:pPr algn="just"/>
            <a:endParaRPr lang="ru-RU" sz="1200" b="1" dirty="0" smtClean="0"/>
          </a:p>
          <a:p>
            <a:pPr algn="just"/>
            <a:r>
              <a:rPr lang="ru-RU" sz="1200" dirty="0" smtClean="0"/>
              <a:t>Издание </a:t>
            </a:r>
            <a:r>
              <a:rPr lang="ru-RU" sz="1200" dirty="0"/>
              <a:t>является дополнительным </a:t>
            </a:r>
            <a:r>
              <a:rPr lang="ru-RU" sz="1200" dirty="0" smtClean="0"/>
              <a:t>учебно—практическим </a:t>
            </a:r>
            <a:r>
              <a:rPr lang="ru-RU" sz="1200" dirty="0"/>
              <a:t>материалом по дисциплине «Грим», содержит описание практических заданий, методические указания по организации самостоятельной работы студентов, Соответствует актуальным требованиям Федерального государственного образовательного стандарта высшего образования.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46" y="-171400"/>
            <a:ext cx="278033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4149080"/>
            <a:ext cx="6312110" cy="1200329"/>
          </a:xfrm>
          <a:prstGeom prst="rect">
            <a:avLst/>
          </a:prstGeom>
        </p:spPr>
        <p:txBody>
          <a:bodyPr wrap="square">
            <a:spAutoFit/>
          </a:bodyPr>
          <a:lstStyle/>
          <a:p>
            <a:pPr algn="just"/>
            <a:r>
              <a:rPr lang="ru-RU" sz="1200" b="1" dirty="0"/>
              <a:t>Печкурова Л.С. Грим. Практикум : учебник и практикум / Л. С. Печкурова. — </a:t>
            </a:r>
            <a:r>
              <a:rPr lang="ru-RU" sz="1200" b="1" dirty="0" smtClean="0"/>
              <a:t>2-е </a:t>
            </a:r>
            <a:r>
              <a:rPr lang="ru-RU" sz="1200" b="1" dirty="0"/>
              <a:t>изд. — Москва : Издательство Юрайт, 2022. — 62 с</a:t>
            </a:r>
            <a:r>
              <a:rPr lang="ru-RU" sz="1200" b="1" dirty="0" smtClean="0"/>
              <a:t>.</a:t>
            </a:r>
          </a:p>
          <a:p>
            <a:pPr algn="just"/>
            <a:endParaRPr lang="ru-RU" sz="1200" b="1" dirty="0" smtClean="0"/>
          </a:p>
          <a:p>
            <a:pPr algn="just"/>
            <a:r>
              <a:rPr lang="ru-RU" sz="1200" dirty="0" smtClean="0"/>
              <a:t>Практикум </a:t>
            </a:r>
            <a:r>
              <a:rPr lang="ru-RU" sz="1200" dirty="0"/>
              <a:t>является дополнительным </a:t>
            </a:r>
            <a:r>
              <a:rPr lang="ru-RU" sz="1200" dirty="0" smtClean="0"/>
              <a:t>учебно—практическим </a:t>
            </a:r>
            <a:r>
              <a:rPr lang="ru-RU" sz="1200" dirty="0"/>
              <a:t>материалом по курсу «Грим», содержит описание практических заданий, методических указаний по организации самостоятельной работы </a:t>
            </a:r>
            <a:r>
              <a:rPr lang="ru-RU" sz="1200" dirty="0" smtClean="0"/>
              <a:t>студентов. </a:t>
            </a:r>
            <a:endParaRPr lang="ru-RU" sz="12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160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80720" cy="3046988"/>
          </a:xfrm>
          <a:prstGeom prst="rect">
            <a:avLst/>
          </a:prstGeom>
        </p:spPr>
        <p:txBody>
          <a:bodyPr wrap="square">
            <a:spAutoFit/>
          </a:bodyPr>
          <a:lstStyle/>
          <a:p>
            <a:pPr algn="just"/>
            <a:r>
              <a:rPr lang="ru-RU" sz="1200" b="1" dirty="0"/>
              <a:t>Романова Л. В. Школа эстрадного вокала : учебное пособие / Л. В. Романова. — </a:t>
            </a:r>
            <a:r>
              <a:rPr lang="ru-RU" sz="1200" b="1" dirty="0" smtClean="0"/>
              <a:t>Санкт—Петербург </a:t>
            </a:r>
            <a:r>
              <a:rPr lang="ru-RU" sz="1200" b="1" dirty="0"/>
              <a:t>: Лань, Планета музыки, 2021. — 40 с</a:t>
            </a:r>
            <a:r>
              <a:rPr lang="ru-RU" sz="1200" b="1" dirty="0" smtClean="0"/>
              <a:t>.</a:t>
            </a:r>
          </a:p>
          <a:p>
            <a:pPr algn="just"/>
            <a:endParaRPr lang="ru-RU" sz="1200" b="1" dirty="0" smtClean="0"/>
          </a:p>
          <a:p>
            <a:pPr algn="just"/>
            <a:r>
              <a:rPr lang="ru-RU" sz="1200" dirty="0" smtClean="0"/>
              <a:t>Методика Л. В. Романовой адресована всем желающим научиться пению, в том числе и тем, у кого нет музыкального образования. В методике в единую систему сведены два раздельных момента обучения — тренировка дыхательных мышц, артикуляционного аппарата и формирование вокального звука. Автор книги, опытный преподаватель с большой сценической практикой, успешно работает не только с учащимися, обладающими хорошими вокальными данными, но и с теми, у кого частично раскоординированы слух и связки, отсутствует чувство ритма, плохая дикция. Для работы с такими «трудными» учениками подбирались специальные, несложные в исполнении вокально—дыхательные упражнения, на их основе и написана данная методика. К учебному пособию прилагается видеодиск, на котором представлены занятия автора с учениками и минусовые фонограммы упражнений.</a:t>
            </a:r>
          </a:p>
          <a:p>
            <a:pPr algn="just"/>
            <a:endParaRPr lang="ru-RU" sz="1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24" y="188640"/>
            <a:ext cx="2160240" cy="319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918391"/>
            <a:ext cx="6336704" cy="2477601"/>
          </a:xfrm>
          <a:prstGeom prst="rect">
            <a:avLst/>
          </a:prstGeom>
        </p:spPr>
        <p:txBody>
          <a:bodyPr wrap="square">
            <a:spAutoFit/>
          </a:bodyPr>
          <a:lstStyle/>
          <a:p>
            <a:pPr algn="just"/>
            <a:r>
              <a:rPr lang="ru-RU" sz="1200" b="1" dirty="0"/>
              <a:t>Прянишников И. П.  Советы обучающимся пению : учебное пособие / И. П. Прянишников. </a:t>
            </a:r>
            <a:r>
              <a:rPr lang="ru-RU" sz="1200" b="1" dirty="0" smtClean="0"/>
              <a:t>— 9-е </a:t>
            </a:r>
            <a:r>
              <a:rPr lang="ru-RU" sz="1200" b="1" dirty="0"/>
              <a:t>изд., стер. </a:t>
            </a:r>
            <a:r>
              <a:rPr lang="ru-RU" sz="1200" b="1" dirty="0" smtClean="0"/>
              <a:t>— Санкт—Петербург </a:t>
            </a:r>
            <a:r>
              <a:rPr lang="ru-RU" sz="1200" b="1" dirty="0"/>
              <a:t>: Лань, </a:t>
            </a:r>
            <a:r>
              <a:rPr lang="ru-RU" sz="1200" b="1" dirty="0" smtClean="0"/>
              <a:t>2023. — </a:t>
            </a:r>
            <a:r>
              <a:rPr lang="ru-RU" sz="1200" b="1" dirty="0"/>
              <a:t>144 с. </a:t>
            </a:r>
            <a:endParaRPr lang="ru-RU" sz="1200" b="1" dirty="0" smtClean="0"/>
          </a:p>
          <a:p>
            <a:pPr algn="just"/>
            <a:endParaRPr lang="ru-RU" sz="1200" b="1" dirty="0" smtClean="0"/>
          </a:p>
          <a:p>
            <a:pPr algn="just"/>
            <a:r>
              <a:rPr lang="ru-RU" sz="1200" dirty="0"/>
              <a:t>Ипполит Петрович Прянишников (1847—1921) — выдающийся русский певец (баритон), оперный режиссер, педагог. Книга «Советы обучающимся пению», впервые увидевшая свет в 1889 г., отразил,) богатый исполнительский и педагогический опыт Прянишникова В книге изложены многие важные вопросы теории и практики вокального искусства: правила обращения с, голосом, физиология голосовых органов, различные типы дыхания, постановка голоса, дальнейшая техническая разработка голоса, произношение. Большой интерес представляют советы Прянишникова, касающиеся музыкальной нюансировки, развития художественного вкуса, гигиены певца, работы над ролями, умения гримироваться, носить костюм</a:t>
            </a:r>
            <a:r>
              <a:rPr lang="ru-RU" sz="1200" dirty="0" smtClean="0"/>
              <a:t>.</a:t>
            </a:r>
            <a:endParaRPr lang="ru-RU"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573016"/>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64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5005" y="258122"/>
            <a:ext cx="6336704" cy="1569660"/>
          </a:xfrm>
          <a:prstGeom prst="rect">
            <a:avLst/>
          </a:prstGeom>
        </p:spPr>
        <p:txBody>
          <a:bodyPr wrap="square">
            <a:spAutoFit/>
          </a:bodyPr>
          <a:lstStyle/>
          <a:p>
            <a:pPr algn="just"/>
            <a:r>
              <a:rPr lang="ru-RU" sz="1200" b="1" dirty="0"/>
              <a:t>Бархатова И. Б. Гигиена голоса для певцов : учебное пособие / И. Б. Бархатова. — </a:t>
            </a:r>
            <a:r>
              <a:rPr lang="ru-RU" sz="1200" b="1" dirty="0" smtClean="0"/>
              <a:t>Санкт—Петербург </a:t>
            </a:r>
            <a:r>
              <a:rPr lang="ru-RU" sz="1200" b="1" dirty="0"/>
              <a:t>: Лань, Планета музыки, </a:t>
            </a:r>
            <a:r>
              <a:rPr lang="ru-RU" sz="1200" b="1" dirty="0" smtClean="0"/>
              <a:t>2022. </a:t>
            </a:r>
            <a:r>
              <a:rPr lang="ru-RU" sz="1200" b="1" dirty="0"/>
              <a:t>— 128 с. — (Среднее профессиональное образование). </a:t>
            </a:r>
            <a:endParaRPr lang="ru-RU" sz="1200" b="1" dirty="0" smtClean="0"/>
          </a:p>
          <a:p>
            <a:pPr algn="just"/>
            <a:endParaRPr lang="ru-RU" sz="1200" b="1" dirty="0" smtClean="0"/>
          </a:p>
          <a:p>
            <a:pPr algn="just"/>
            <a:r>
              <a:rPr lang="ru-RU" sz="1200" dirty="0" smtClean="0"/>
              <a:t>Рассматривая </a:t>
            </a:r>
            <a:r>
              <a:rPr lang="ru-RU" sz="1200" dirty="0"/>
              <a:t>пение как </a:t>
            </a:r>
            <a:r>
              <a:rPr lang="ru-RU" sz="1200" dirty="0" smtClean="0"/>
              <a:t>художественно—эстетическое </a:t>
            </a:r>
            <a:r>
              <a:rPr lang="ru-RU" sz="1200" dirty="0"/>
              <a:t>явление, автор раскрывает понятие человеческого голоса с позиций медицины, ее частных наук, знакомящих с особенностями строения певческого аппарата, механизма его работы, охраны и гигиены, а также вокальной методики.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40" y="116633"/>
            <a:ext cx="2253020" cy="326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1576" y="3645024"/>
            <a:ext cx="6336704" cy="2677656"/>
          </a:xfrm>
          <a:prstGeom prst="rect">
            <a:avLst/>
          </a:prstGeom>
        </p:spPr>
        <p:txBody>
          <a:bodyPr wrap="square">
            <a:spAutoFit/>
          </a:bodyPr>
          <a:lstStyle/>
          <a:p>
            <a:pPr algn="just"/>
            <a:r>
              <a:rPr lang="ru-RU" sz="1200" b="1" dirty="0"/>
              <a:t>Вербов А. М. Техника постановки голоса : учебное пособие / А. М. Вербов. — </a:t>
            </a:r>
            <a:r>
              <a:rPr lang="ru-RU" sz="1200" b="1" dirty="0" smtClean="0"/>
              <a:t>5-е </a:t>
            </a:r>
            <a:r>
              <a:rPr lang="ru-RU" sz="1200" b="1" dirty="0"/>
              <a:t>изд., стер. — </a:t>
            </a:r>
            <a:r>
              <a:rPr lang="ru-RU" sz="1200" b="1" dirty="0" smtClean="0"/>
              <a:t>Санкт—Петербург </a:t>
            </a:r>
            <a:r>
              <a:rPr lang="ru-RU" sz="1200" b="1" dirty="0"/>
              <a:t>: Планета музыки, </a:t>
            </a:r>
            <a:r>
              <a:rPr lang="ru-RU" sz="1200" b="1" dirty="0" smtClean="0"/>
              <a:t>2023. </a:t>
            </a:r>
            <a:r>
              <a:rPr lang="ru-RU" sz="1200" b="1" dirty="0"/>
              <a:t>— 64 </a:t>
            </a:r>
            <a:r>
              <a:rPr lang="ru-RU" sz="1200" b="1" dirty="0" smtClean="0"/>
              <a:t>с</a:t>
            </a:r>
            <a:r>
              <a:rPr lang="ru-RU" sz="1200" b="1" dirty="0"/>
              <a:t>. — (Среднее профессиональное образование). </a:t>
            </a:r>
            <a:endParaRPr lang="ru-RU" sz="1200" b="1" dirty="0" smtClean="0"/>
          </a:p>
          <a:p>
            <a:pPr algn="just"/>
            <a:endParaRPr lang="ru-RU" sz="1200" b="1" dirty="0" smtClean="0"/>
          </a:p>
          <a:p>
            <a:pPr algn="just"/>
            <a:r>
              <a:rPr lang="ru-RU" sz="1200" dirty="0"/>
              <a:t>В данном пособии излагается система постановки голоса для вокалиста. Каждая глава снабжена научными сведениями, рисунками, описаниями практических приемов для достижения наилучшего результата, выводами в конце. Книга поможет сформировать мышление, организовать верное направление интеллектуальной работы певца, создать верное понимание о происходящих в его организме процессах во время звучания голоса. Четко представляя общие принципы и связи между работой голосовых связок, хрящей, мышц, костей своего организма, певец будет в безопасности от многих ошибок спонтанного «знахарского» обучения, чему и призвана служить работа доктора А. М. Вербова.</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40" y="3501008"/>
            <a:ext cx="2253020" cy="333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769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123658"/>
          </a:xfrm>
          <a:prstGeom prst="rect">
            <a:avLst/>
          </a:prstGeom>
        </p:spPr>
        <p:txBody>
          <a:bodyPr wrap="square">
            <a:spAutoFit/>
          </a:bodyPr>
          <a:lstStyle/>
          <a:p>
            <a:pPr algn="just"/>
            <a:r>
              <a:rPr lang="ru-RU" sz="1200" b="1" dirty="0"/>
              <a:t>Самарин В. А.  Хор : учебник и практикум для СПО / В. А. Самарин, М. С. Осеннева. — Москва : Издательство Юрайт, </a:t>
            </a:r>
            <a:r>
              <a:rPr lang="ru-RU" sz="1200" b="1" dirty="0" smtClean="0"/>
              <a:t>2023. </a:t>
            </a:r>
            <a:r>
              <a:rPr lang="ru-RU" sz="1200" b="1" dirty="0"/>
              <a:t>— 265 с. — (Профессиональное образование</a:t>
            </a:r>
            <a:r>
              <a:rPr lang="ru-RU" sz="1200" b="1" dirty="0" smtClean="0"/>
              <a:t>).</a:t>
            </a:r>
          </a:p>
          <a:p>
            <a:pPr algn="just"/>
            <a:endParaRPr lang="ru-RU" sz="1200" b="1" dirty="0" smtClean="0"/>
          </a:p>
          <a:p>
            <a:pPr algn="just"/>
            <a:r>
              <a:rPr lang="ru-RU" sz="1200" dirty="0"/>
              <a:t>В учебнике рассмотрены вопросы хороведения. Дана теория </a:t>
            </a:r>
            <a:r>
              <a:rPr lang="ru-RU" sz="1200" dirty="0" smtClean="0"/>
              <a:t>вокально—хорового </a:t>
            </a:r>
            <a:r>
              <a:rPr lang="ru-RU" sz="1200" dirty="0"/>
              <a:t>искусства, в том числе приведен материал по вокальной организации хора, строению голосового аппарата, характеристике голосов и хоров. Подробно описана работа над ансамблем, строем и дикцией, а также </a:t>
            </a:r>
            <a:r>
              <a:rPr lang="ru-RU" sz="1200" dirty="0" smtClean="0"/>
              <a:t>художественно—выразительные </a:t>
            </a:r>
            <a:r>
              <a:rPr lang="ru-RU" sz="1200" dirty="0"/>
              <a:t>средства хорового исполнения. Рассмотрены организационные принципы управления хором. Теоретический материал дополнен нотными примерами, а также вопросами и заданиями для самопроверки и повторения.</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20280" cy="37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01009"/>
            <a:ext cx="6678488" cy="3046988"/>
          </a:xfrm>
          <a:prstGeom prst="rect">
            <a:avLst/>
          </a:prstGeom>
        </p:spPr>
        <p:txBody>
          <a:bodyPr wrap="square">
            <a:spAutoFit/>
          </a:bodyPr>
          <a:lstStyle/>
          <a:p>
            <a:pPr algn="just"/>
            <a:r>
              <a:rPr lang="ru-RU" sz="1200" b="1" dirty="0"/>
              <a:t>Бархатова И. Б. Постановка голоса эстрадного вокалиста. Метод диагностики проблем : учебное пособие / И. Б. Бархатова. — </a:t>
            </a:r>
            <a:r>
              <a:rPr lang="ru-RU" sz="1200" b="1" dirty="0" smtClean="0"/>
              <a:t>Санкт—Петербург </a:t>
            </a:r>
            <a:r>
              <a:rPr lang="ru-RU" sz="1200" b="1" dirty="0"/>
              <a:t>: Лань, Планета музыки, </a:t>
            </a:r>
            <a:r>
              <a:rPr lang="ru-RU" sz="1200" b="1" dirty="0" smtClean="0"/>
              <a:t>2023. </a:t>
            </a:r>
            <a:r>
              <a:rPr lang="ru-RU" sz="1200" b="1" dirty="0"/>
              <a:t>— 64 с. — (Среднее профессиональное образование). </a:t>
            </a:r>
            <a:endParaRPr lang="ru-RU" sz="1200" b="1" dirty="0" smtClean="0"/>
          </a:p>
          <a:p>
            <a:pPr algn="just"/>
            <a:endParaRPr lang="ru-RU" sz="1200" b="1" dirty="0" smtClean="0"/>
          </a:p>
          <a:p>
            <a:pPr algn="just"/>
            <a:r>
              <a:rPr lang="ru-RU" sz="1200" dirty="0"/>
              <a:t>Учебное пособие «Постановка голоса эстрадного вокалиста. Метод диагностики проблем» предназначено для студентов и преподавателей средних учебных заведений направления «</a:t>
            </a:r>
            <a:r>
              <a:rPr lang="ru-RU" sz="1200" dirty="0" smtClean="0"/>
              <a:t>Эстрадно—джазовое </a:t>
            </a:r>
            <a:r>
              <a:rPr lang="ru-RU" sz="1200" dirty="0"/>
              <a:t>пение». Основная цель пособия — проанализировать и обобщить практический опыт эстрадного вокального педагога, выявить наиболее распространенные причины вокальных проблем у детей и взрослых, объяснить природу их возникновения и дать педагогу конкретные практические рекомендации по их устранению. В работе освещены важнейшие аспекты постановки голоса: дыхание, работа резонаторов, </a:t>
            </a:r>
            <a:r>
              <a:rPr lang="ru-RU" sz="1200" dirty="0" smtClean="0"/>
              <a:t>психологические </a:t>
            </a:r>
            <a:r>
              <a:rPr lang="ru-RU" sz="1200" dirty="0"/>
              <a:t>и физиологические «зажимы», формирование эстрадной вокальной позиции и т. д. В каждом разделе представлены вокальные упражнения с полным разбором способов их применения, что усиливает практическую значимость данной работы для </a:t>
            </a:r>
            <a:r>
              <a:rPr lang="ru-RU" sz="1200" dirty="0" smtClean="0"/>
              <a:t>педагога—вокалиста</a:t>
            </a:r>
            <a:r>
              <a:rPr lang="ru-RU" sz="1200" dirty="0"/>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58" y="3528347"/>
            <a:ext cx="2033278" cy="306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908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548680"/>
            <a:ext cx="6480720" cy="1938992"/>
          </a:xfrm>
          <a:prstGeom prst="rect">
            <a:avLst/>
          </a:prstGeom>
        </p:spPr>
        <p:txBody>
          <a:bodyPr wrap="square">
            <a:spAutoFit/>
          </a:bodyPr>
          <a:lstStyle/>
          <a:p>
            <a:pPr algn="just"/>
            <a:r>
              <a:rPr lang="ru-RU" sz="1200" b="1" dirty="0"/>
              <a:t>Безант  А. Вокалист. Школа пения : учебное пособие / А. Безант. — </a:t>
            </a:r>
            <a:r>
              <a:rPr lang="ru-RU" sz="1200" b="1" dirty="0" smtClean="0"/>
              <a:t>4-е </a:t>
            </a:r>
            <a:r>
              <a:rPr lang="ru-RU" sz="1200" b="1" dirty="0"/>
              <a:t>изд., стер. — </a:t>
            </a:r>
            <a:r>
              <a:rPr lang="ru-RU" sz="1200" b="1" dirty="0" smtClean="0"/>
              <a:t>Санкт—Петербург </a:t>
            </a:r>
            <a:r>
              <a:rPr lang="ru-RU" sz="1200" b="1" dirty="0"/>
              <a:t>: Планета музыки, 2021. — 192 с. — (Среднее профессиональное образование). </a:t>
            </a:r>
            <a:endParaRPr lang="ru-RU" sz="1200" b="1" dirty="0" smtClean="0"/>
          </a:p>
          <a:p>
            <a:pPr algn="just"/>
            <a:endParaRPr lang="ru-RU" sz="1200" b="1" dirty="0" smtClean="0"/>
          </a:p>
          <a:p>
            <a:pPr algn="just"/>
            <a:r>
              <a:rPr lang="ru-RU" sz="1200" dirty="0"/>
              <a:t>Настоящее руководство по обучению пению принадлежит видному русскому вокальному педагогу конца </a:t>
            </a:r>
            <a:r>
              <a:rPr lang="en-US" sz="1200" dirty="0"/>
              <a:t>XIX </a:t>
            </a:r>
            <a:r>
              <a:rPr lang="ru-RU" sz="1200" dirty="0"/>
              <a:t>века Анне Безант. Книга содержит методические указания и упражнения разного уровня сложности на все виды вокальной техники: гаммы, интервалы, связное пение, трели, синкопы, выдержанные ноты, украшения, арпеджио и др., а также отдельные ариозо, песни, речитативы. Специальный раздел посвящен обучению детей пению.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16632"/>
            <a:ext cx="21064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717032"/>
            <a:ext cx="6336704" cy="1754326"/>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 учебное пособие / В. П. Малишава. — </a:t>
            </a:r>
            <a:r>
              <a:rPr lang="ru-RU" sz="1200" b="1" dirty="0" smtClean="0"/>
              <a:t>Санкт—Петербург </a:t>
            </a:r>
            <a:r>
              <a:rPr lang="ru-RU" sz="1200" b="1" dirty="0"/>
              <a:t>: Планета музыки, 2021. — 52 с. — (Среднее профессиональное образование). </a:t>
            </a:r>
            <a:endParaRPr lang="ru-RU" sz="1200" b="1" dirty="0" smtClean="0"/>
          </a:p>
          <a:p>
            <a:pPr algn="just"/>
            <a:endParaRPr lang="ru-RU" sz="1200" b="1" dirty="0" smtClean="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3429095"/>
            <a:ext cx="2106488" cy="316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612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1556792"/>
            <a:ext cx="6120680" cy="2492990"/>
          </a:xfrm>
          <a:prstGeom prst="rect">
            <a:avLst/>
          </a:prstGeom>
        </p:spPr>
        <p:txBody>
          <a:bodyPr wrap="square">
            <a:spAutoFit/>
          </a:bodyPr>
          <a:lstStyle/>
          <a:p>
            <a:pPr algn="just"/>
            <a:r>
              <a:rPr lang="ru-RU" sz="1200" b="1" dirty="0"/>
              <a:t>Кочетов Н. Р. Вокальная техника и ее значение : учебное пособие / Н. Р. Кочетов. — </a:t>
            </a:r>
            <a:r>
              <a:rPr lang="ru-RU" sz="1200" b="1" dirty="0" smtClean="0"/>
              <a:t>3-е </a:t>
            </a:r>
            <a:r>
              <a:rPr lang="ru-RU" sz="1200" b="1" dirty="0"/>
              <a:t>изд., стер. — </a:t>
            </a:r>
            <a:r>
              <a:rPr lang="ru-RU" sz="1200" b="1" dirty="0" smtClean="0"/>
              <a:t>Санкт—Петербург </a:t>
            </a:r>
            <a:r>
              <a:rPr lang="ru-RU" sz="1200" b="1" dirty="0"/>
              <a:t>: Планета музыки, </a:t>
            </a:r>
            <a:r>
              <a:rPr lang="ru-RU" sz="1200" b="1" dirty="0" smtClean="0"/>
              <a:t>2022. — </a:t>
            </a:r>
            <a:r>
              <a:rPr lang="ru-RU" sz="1200" b="1" dirty="0"/>
              <a:t>52с. — (Среднее профессиональное образование). </a:t>
            </a:r>
            <a:endParaRPr lang="ru-RU" sz="1200" b="1" dirty="0" smtClean="0"/>
          </a:p>
          <a:p>
            <a:pPr algn="just"/>
            <a:endParaRPr lang="ru-RU" sz="1200" b="1" dirty="0" smtClean="0"/>
          </a:p>
          <a:p>
            <a:pPr algn="just"/>
            <a:r>
              <a:rPr lang="ru-RU" sz="1200" dirty="0"/>
              <a:t>В работе Николая Разумниковича Кочетова, опубликованной впервые в 1930 году, вокальная техника трактуется в широком смысле слова </a:t>
            </a:r>
            <a:r>
              <a:rPr lang="ru-RU" sz="1200" dirty="0" smtClean="0"/>
              <a:t>— </a:t>
            </a:r>
            <a:r>
              <a:rPr lang="ru-RU" sz="1200" dirty="0"/>
              <a:t>как совокупность основных умений певца: от владения ровностью голоса во всех регистрах, гибкостью, тембровыми красками, дикцией, «длинным» дыханием, музыкальностью, до способности читать с листа и т.д. 13 глав содержат краткие комментарии по основным вопросам вокальной техники, а также примеры и описания упражнений для достижения быстрых успехов и прочных результатов. Пособие адресовано педагогам и студентам вокальных отделений средних специальных учебных заведений.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259228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024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2862322"/>
          </a:xfrm>
          <a:prstGeom prst="rect">
            <a:avLst/>
          </a:prstGeom>
        </p:spPr>
        <p:txBody>
          <a:bodyPr wrap="square">
            <a:spAutoFit/>
          </a:bodyPr>
          <a:lstStyle/>
          <a:p>
            <a:pPr algn="just"/>
            <a:r>
              <a:rPr lang="ru-RU" sz="1200" b="1" dirty="0"/>
              <a:t>Черная Е. И. Основы сценической речи. Фонационное дыхание и голос : учебное пособие / Е. И. Черная. — </a:t>
            </a:r>
            <a:r>
              <a:rPr lang="ru-RU" sz="1200" b="1" dirty="0" smtClean="0"/>
              <a:t>Санкт—Петербург </a:t>
            </a:r>
            <a:r>
              <a:rPr lang="ru-RU" sz="1200" b="1" dirty="0"/>
              <a:t>: Лань, Планета музыки, </a:t>
            </a:r>
            <a:r>
              <a:rPr lang="ru-RU" sz="1200" b="1" dirty="0" smtClean="0"/>
              <a:t>2022. </a:t>
            </a:r>
            <a:r>
              <a:rPr lang="ru-RU" sz="1200" b="1" dirty="0"/>
              <a:t>— 176 с. — (Среднее профессиональное образование). </a:t>
            </a:r>
            <a:endParaRPr lang="ru-RU" sz="1200" b="1" dirty="0" smtClean="0"/>
          </a:p>
          <a:p>
            <a:pPr algn="just"/>
            <a:endParaRPr lang="ru-RU" sz="1200" b="1" dirty="0" smtClean="0"/>
          </a:p>
          <a:p>
            <a:pPr algn="just"/>
            <a:r>
              <a:rPr lang="ru-RU" sz="1200" dirty="0"/>
              <a:t>Автор учебного пособия Е. И. Черная — профессор кафедры сценической речи </a:t>
            </a:r>
            <a:r>
              <a:rPr lang="ru-RU" sz="1200" dirty="0" smtClean="0"/>
              <a:t>Санкт—Петербургской </a:t>
            </a:r>
            <a:r>
              <a:rPr lang="ru-RU" sz="1200" dirty="0"/>
              <a:t>академии театрального искусства, кандидат искусствоведения. Сфера ее научных и педагогических интересов связана с важнейшей областью преподавания сценической речи — процессом формирования навыков фонационного дыхания актера. Наряду с теоретическими выкладками, касающимися проблем постановки дыхания и голоса, автор предлагает большое количество упражнений, систематизированных по принципам их воздействия на дыхательный и голосовой аппарат и предполагающих прохождение полноценного курса воспитания профессионального дыхания. Учебное пособие дополнено видеоматериалом — демонстрацией тренинга дыхания — на диске в формате DVD.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6" y="188640"/>
            <a:ext cx="2150715" cy="317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645024"/>
            <a:ext cx="6552728" cy="2862322"/>
          </a:xfrm>
          <a:prstGeom prst="rect">
            <a:avLst/>
          </a:prstGeom>
        </p:spPr>
        <p:txBody>
          <a:bodyPr wrap="square">
            <a:spAutoFit/>
          </a:bodyPr>
          <a:lstStyle/>
          <a:p>
            <a:pPr algn="just"/>
            <a:r>
              <a:rPr lang="ru-RU" sz="1200" b="1" dirty="0"/>
              <a:t>Савостьянов А. И.  Техника речи в профессиональной подготовке актера : практическое пособие для СПО / А. И. Савостьянов. — </a:t>
            </a:r>
            <a:r>
              <a:rPr lang="ru-RU" sz="1200" b="1" dirty="0" smtClean="0"/>
              <a:t>2-е </a:t>
            </a:r>
            <a:r>
              <a:rPr lang="ru-RU" sz="1200" b="1" dirty="0"/>
              <a:t>изд., испр. и доп. — Москва : Издательство Юрайт, </a:t>
            </a:r>
            <a:r>
              <a:rPr lang="ru-RU" sz="1200" b="1" dirty="0" smtClean="0"/>
              <a:t>2023. </a:t>
            </a:r>
            <a:r>
              <a:rPr lang="ru-RU" sz="1200" b="1" dirty="0"/>
              <a:t>— 137 с. — (Профессиональное образование). </a:t>
            </a:r>
            <a:endParaRPr lang="ru-RU" sz="1200" b="1" dirty="0" smtClean="0"/>
          </a:p>
          <a:p>
            <a:pPr algn="just"/>
            <a:endParaRPr lang="ru-RU" sz="1200" b="1" dirty="0" smtClean="0"/>
          </a:p>
          <a:p>
            <a:pPr algn="just"/>
            <a:r>
              <a:rPr lang="ru-RU" sz="1200" dirty="0"/>
              <a:t>Книга заслуженного деятеля искусств РФ, известного российского театрального педагога, режиссера, теоретика актерского мастерства и режиссерского искусства Савостьянова Александра Ивановича является первым учебным пособием по технике речи для студентов театральных учебных заведений. Автор знакомит читателя с теоретической основой рассматриваемого вопроса, без знания и понимания которой невозможно приступить к самостоятельной работе, направленной на развитие речевого дыхания, и тренировочной работы над голосом. Пособие содержит систематизированный материал для практических занятий по дикции, сведения о нормах современного произношения и подробное методические указания к их изучению.</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88" y="3212976"/>
            <a:ext cx="278917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09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86522"/>
            <a:ext cx="6552728" cy="1938992"/>
          </a:xfrm>
          <a:prstGeom prst="rect">
            <a:avLst/>
          </a:prstGeom>
        </p:spPr>
        <p:txBody>
          <a:bodyPr wrap="square">
            <a:spAutoFit/>
          </a:bodyPr>
          <a:lstStyle/>
          <a:p>
            <a:pPr algn="just"/>
            <a:r>
              <a:rPr lang="ru-RU" sz="1200" b="1" dirty="0"/>
              <a:t>Коган П. С.  Очерки по истории западноевропейского театра / П. С. Коган ; под редакцией А. К. Дживелегова. — Москва : Издательство Юрайт, </a:t>
            </a:r>
            <a:r>
              <a:rPr lang="ru-RU" sz="1200" b="1" dirty="0" smtClean="0"/>
              <a:t>2023. </a:t>
            </a:r>
            <a:r>
              <a:rPr lang="ru-RU" sz="1200" b="1" dirty="0"/>
              <a:t>— 173 с. — (Антология мысли</a:t>
            </a:r>
            <a:r>
              <a:rPr lang="ru-RU" sz="1200" b="1" dirty="0" smtClean="0"/>
              <a:t>).</a:t>
            </a:r>
          </a:p>
          <a:p>
            <a:pPr algn="just"/>
            <a:endParaRPr lang="ru-RU" sz="1200" b="1" dirty="0"/>
          </a:p>
          <a:p>
            <a:pPr algn="just"/>
            <a:endParaRPr lang="ru-RU" sz="1200" b="1" dirty="0" smtClean="0"/>
          </a:p>
          <a:p>
            <a:pPr algn="just"/>
            <a:r>
              <a:rPr lang="ru-RU" sz="1200" dirty="0"/>
              <a:t>В последней работе историка литературы и критика П. С. Когана приведены краткие очерки по истории театра в Западной Европе. Несмотря на некоторые пробелы с точки зрения современного научного театроведения, книга представляет большую ценность и отвечает потребностям как учебный материал.</a:t>
            </a:r>
          </a:p>
          <a:p>
            <a:pPr algn="just"/>
            <a:r>
              <a:rPr lang="ru-RU" sz="1200" b="1" dirty="0" smtClean="0"/>
              <a:t> </a:t>
            </a:r>
            <a:endParaRPr lang="ru-RU" sz="1200" b="1"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975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543300"/>
            <a:ext cx="6624736" cy="2677656"/>
          </a:xfrm>
          <a:prstGeom prst="rect">
            <a:avLst/>
          </a:prstGeom>
        </p:spPr>
        <p:txBody>
          <a:bodyPr wrap="square">
            <a:spAutoFit/>
          </a:bodyPr>
          <a:lstStyle/>
          <a:p>
            <a:pPr algn="just"/>
            <a:r>
              <a:rPr lang="ru-RU" sz="1200" b="1" dirty="0"/>
              <a:t>Кречмар Г.  История оперы / Г. Кречмар ; переводчик П. В. Грачев ; под редакцией Б. В. Асафьева. — Москва : Издательство Юрайт, </a:t>
            </a:r>
            <a:r>
              <a:rPr lang="ru-RU" sz="1200" b="1" dirty="0" smtClean="0"/>
              <a:t>2023. </a:t>
            </a:r>
            <a:r>
              <a:rPr lang="ru-RU" sz="1200" b="1" dirty="0"/>
              <a:t>— 346 с. — (Антология мысли). </a:t>
            </a:r>
            <a:endParaRPr lang="ru-RU" sz="1200" b="1" dirty="0" smtClean="0"/>
          </a:p>
          <a:p>
            <a:pPr algn="just"/>
            <a:endParaRPr lang="ru-RU" sz="1200" b="1" dirty="0"/>
          </a:p>
          <a:p>
            <a:pPr algn="just"/>
            <a:r>
              <a:rPr lang="ru-RU" sz="1200" dirty="0"/>
              <a:t>«История оперы» Г. Кречмара — библиографический раритет, наделенный характерностью, яркостью и субъективностью изложения. Книга полностью переведена, история оперы в ней представлена живым творческим материалом. Большое место в издании отведено изучению оперных текстов и характеристике творчества их авторов, выяснению истинного значения, смысла и характера оперных жанров. Автор смог отметить и охарактеризовать все важное и своеобразное, вывести свою точку зрения, свободную от предрассудков. Книга содержит обилие сведений, глубокие и точные анализы и выводы, проницательную оценку и меткие критические суждения. Все нотные примеры в издании были перенабраны.</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38869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94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0243" y="476672"/>
            <a:ext cx="6506464" cy="1015663"/>
          </a:xfrm>
          <a:prstGeom prst="rect">
            <a:avLst/>
          </a:prstGeom>
        </p:spPr>
        <p:txBody>
          <a:bodyPr wrap="square">
            <a:spAutoFit/>
          </a:bodyPr>
          <a:lstStyle/>
          <a:p>
            <a:pPr algn="just"/>
            <a:r>
              <a:rPr lang="ru-RU" sz="1200" b="1" dirty="0"/>
              <a:t>Прокопова Н. Л.  Сценическая речь : учебное пособие / Н. Л. Прокопова. — </a:t>
            </a:r>
            <a:r>
              <a:rPr lang="ru-RU" sz="1200" b="1" dirty="0" smtClean="0"/>
              <a:t>2-е </a:t>
            </a:r>
            <a:r>
              <a:rPr lang="ru-RU" sz="1200" b="1" dirty="0"/>
              <a:t>изд. — Москва : Издательство Юрайт, 2022. — 117 с</a:t>
            </a:r>
            <a:r>
              <a:rPr lang="ru-RU" sz="1200" b="1" dirty="0" smtClean="0"/>
              <a:t>.</a:t>
            </a:r>
          </a:p>
          <a:p>
            <a:pPr algn="just"/>
            <a:endParaRPr lang="ru-RU" sz="1200" b="1" dirty="0" smtClean="0"/>
          </a:p>
          <a:p>
            <a:pPr algn="just"/>
            <a:r>
              <a:rPr lang="ru-RU" sz="1200" dirty="0" smtClean="0"/>
              <a:t>В </a:t>
            </a:r>
            <a:r>
              <a:rPr lang="ru-RU" sz="1200" dirty="0"/>
              <a:t>учебном пособии раскрываются стратегии совершенствования навыков в области </a:t>
            </a:r>
            <a:r>
              <a:rPr lang="ru-RU" sz="1200" dirty="0" smtClean="0"/>
              <a:t>голосо-речевой </a:t>
            </a:r>
            <a:r>
              <a:rPr lang="ru-RU" sz="1200" dirty="0"/>
              <a:t>техники.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76" y="-243408"/>
            <a:ext cx="2736304" cy="380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30243" y="3212976"/>
            <a:ext cx="6518026" cy="3046988"/>
          </a:xfrm>
          <a:prstGeom prst="rect">
            <a:avLst/>
          </a:prstGeom>
        </p:spPr>
        <p:txBody>
          <a:bodyPr wrap="square">
            <a:spAutoFit/>
          </a:bodyPr>
          <a:lstStyle/>
          <a:p>
            <a:pPr algn="just"/>
            <a:r>
              <a:rPr lang="ru-RU" sz="1200" b="1" dirty="0"/>
              <a:t>Багрова Е. О. От техники речи к словесному действию : </a:t>
            </a:r>
            <a:r>
              <a:rPr lang="ru-RU" sz="1200" b="1" dirty="0" smtClean="0"/>
              <a:t>учебно—методическое </a:t>
            </a:r>
            <a:r>
              <a:rPr lang="ru-RU" sz="1200" b="1" dirty="0"/>
              <a:t>пособие / Е. О. Багрова, О. В. Викторова.  — </a:t>
            </a:r>
            <a:r>
              <a:rPr lang="ru-RU" sz="1200" b="1" dirty="0" smtClean="0"/>
              <a:t>Санкт—Петербург </a:t>
            </a:r>
            <a:r>
              <a:rPr lang="ru-RU" sz="1200" b="1" dirty="0"/>
              <a:t>: Планета музыки, </a:t>
            </a:r>
            <a:r>
              <a:rPr lang="ru-RU" sz="1200" b="1" dirty="0" smtClean="0"/>
              <a:t>2022. </a:t>
            </a:r>
            <a:r>
              <a:rPr lang="ru-RU" sz="1200" b="1" dirty="0"/>
              <a:t>— 248 с. — (Среднее профессиональное образование). </a:t>
            </a:r>
            <a:endParaRPr lang="ru-RU" sz="1200" b="1" dirty="0" smtClean="0"/>
          </a:p>
          <a:p>
            <a:pPr algn="just"/>
            <a:endParaRPr lang="ru-RU" sz="1200" b="1" dirty="0" smtClean="0"/>
          </a:p>
          <a:p>
            <a:pPr algn="just"/>
            <a:r>
              <a:rPr lang="ru-RU" sz="1200" dirty="0"/>
              <a:t>Данное пособие посвящено вопросам сценической речи и включает в себя разделы по техники речи: артикуляция, дикция, орфоэпия, дыхание и голосоведение. Также в него вошли разделы «Логика сценической речи» и «Стихосложение». К каждой теме предложен ряд практических заданий и упражнений, которые способствуют формированию и развитию соответствующего навыка. Практический материал по дикции и орфоэпии подкреплен методическими рекомендациями, направленными на исправление речевых недостатков. Здесь же предлагается комплекс </a:t>
            </a:r>
            <a:r>
              <a:rPr lang="ru-RU" sz="1200" dirty="0" smtClean="0"/>
              <a:t>рече-голосовых </a:t>
            </a:r>
            <a:r>
              <a:rPr lang="ru-RU" sz="1200" dirty="0"/>
              <a:t>упражнений, доступных для самостоятельного освоения. В разделах «Логика сценической речи» и «Стихосложение» предложены задания, связанные с анализом и исполнением прозаических и стихотворных текстов. Сборник адресован студентам и педагогам средних специальных учебных заведений.</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8998"/>
            <a:ext cx="2160240"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502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260648"/>
            <a:ext cx="6264696" cy="2123658"/>
          </a:xfrm>
          <a:prstGeom prst="rect">
            <a:avLst/>
          </a:prstGeom>
        </p:spPr>
        <p:txBody>
          <a:bodyPr wrap="square">
            <a:spAutoFit/>
          </a:bodyPr>
          <a:lstStyle/>
          <a:p>
            <a:pPr algn="just"/>
            <a:r>
              <a:rPr lang="ru-RU" sz="1200" b="1" dirty="0" smtClean="0"/>
              <a:t>Оссовская М. П. Практическая орфоэпия : учебное пособие / М. П. Оссовская. — Санкт—Петербург : Лань, Планета музыки, 2021. — 124 с. </a:t>
            </a:r>
            <a:r>
              <a:rPr lang="ru-RU" sz="1200" b="1" dirty="0"/>
              <a:t>— (Среднее профессиональное образование). </a:t>
            </a:r>
            <a:endParaRPr lang="ru-RU" sz="1200" b="1" dirty="0" smtClean="0"/>
          </a:p>
          <a:p>
            <a:pPr algn="just"/>
            <a:endParaRPr lang="ru-RU" sz="1200" b="1" dirty="0" smtClean="0"/>
          </a:p>
          <a:p>
            <a:pPr algn="just"/>
            <a:r>
              <a:rPr lang="ru-RU" sz="1200" dirty="0"/>
              <a:t>Данное учебное пособие предназначено для студентов и педагогов средних специальных театральных учебных заведений. Автором представлены не только основные правила произношения (орфоэпические нормы русского языка), но и авторские практические упражнения для освоения этих правил, а также проведен сравнительный анализ сценической речи и современной речи.</a:t>
            </a:r>
            <a:endParaRPr lang="ru-RU" sz="1200" dirty="0" smtClean="0"/>
          </a:p>
          <a:p>
            <a:pPr algn="just"/>
            <a:endParaRPr lang="ru-RU" sz="1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3042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771800" y="4005064"/>
            <a:ext cx="5976664" cy="1754326"/>
          </a:xfrm>
          <a:prstGeom prst="rect">
            <a:avLst/>
          </a:prstGeom>
        </p:spPr>
        <p:txBody>
          <a:bodyPr wrap="square">
            <a:spAutoFit/>
          </a:bodyPr>
          <a:lstStyle/>
          <a:p>
            <a:pPr algn="just"/>
            <a:r>
              <a:rPr lang="ru-RU" sz="1200" b="1" dirty="0"/>
              <a:t>Бруссер  А. М. Основы дикции. Практикум : учебное пособие / А. М. Бруссер. — </a:t>
            </a:r>
            <a:r>
              <a:rPr lang="ru-RU" sz="1200" b="1" dirty="0" smtClean="0"/>
              <a:t>5-е </a:t>
            </a:r>
            <a:r>
              <a:rPr lang="ru-RU" sz="1200" b="1" dirty="0"/>
              <a:t>изд., стер. — </a:t>
            </a:r>
            <a:r>
              <a:rPr lang="ru-RU" sz="1200" b="1" dirty="0" smtClean="0"/>
              <a:t>Санкт—Петербург </a:t>
            </a:r>
            <a:r>
              <a:rPr lang="ru-RU" sz="1200" b="1" dirty="0"/>
              <a:t>: Планета музыки, </a:t>
            </a:r>
            <a:r>
              <a:rPr lang="ru-RU" sz="1200" b="1" dirty="0" smtClean="0"/>
              <a:t>2023. </a:t>
            </a:r>
            <a:r>
              <a:rPr lang="ru-RU" sz="1200" b="1" dirty="0"/>
              <a:t>— 88 с. — (Среднее профессиональное образование). </a:t>
            </a:r>
            <a:endParaRPr lang="ru-RU" sz="1200" b="1" dirty="0" smtClean="0"/>
          </a:p>
          <a:p>
            <a:pPr algn="just"/>
            <a:endParaRPr lang="ru-RU" sz="1200" b="1" dirty="0" smtClean="0"/>
          </a:p>
          <a:p>
            <a:pPr algn="just"/>
            <a:r>
              <a:rPr lang="ru-RU" sz="1200" dirty="0"/>
              <a:t>Учебное пособие «Основы дикции. Практикум» представляет собой теоретические и практические разработки, связанные с исправлением дикционных недостатков речи. Методические рекомендации, упражнения и контрольные тексты дают возможность самостоятельного освоения читателем предложенного материала.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90882"/>
            <a:ext cx="2304255" cy="325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332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548680"/>
            <a:ext cx="6378442" cy="2308324"/>
          </a:xfrm>
          <a:prstGeom prst="rect">
            <a:avLst/>
          </a:prstGeom>
        </p:spPr>
        <p:txBody>
          <a:bodyPr wrap="square">
            <a:spAutoFit/>
          </a:bodyPr>
          <a:lstStyle/>
          <a:p>
            <a:pPr algn="just"/>
            <a:r>
              <a:rPr lang="ru-RU" sz="1200" b="1" dirty="0"/>
              <a:t>Бруссер  А. М. 104 упражнения по дикции и орфоэпии (для самостоятельной работы) : учебное пособие / А. М. Бруссер, М. П. Оссовская. — </a:t>
            </a:r>
            <a:r>
              <a:rPr lang="ru-RU" sz="1200" b="1" dirty="0" smtClean="0"/>
              <a:t>2-е </a:t>
            </a:r>
            <a:r>
              <a:rPr lang="ru-RU" sz="1200" b="1" dirty="0"/>
              <a:t>изд., испр. — </a:t>
            </a:r>
            <a:r>
              <a:rPr lang="ru-RU" sz="1200" b="1" dirty="0" smtClean="0"/>
              <a:t>Санкт—Петербург </a:t>
            </a:r>
            <a:r>
              <a:rPr lang="ru-RU" sz="1200" b="1" dirty="0"/>
              <a:t>: Планета музыки, </a:t>
            </a:r>
            <a:r>
              <a:rPr lang="ru-RU" sz="1200" b="1" dirty="0" smtClean="0"/>
              <a:t>2023. </a:t>
            </a:r>
            <a:r>
              <a:rPr lang="ru-RU" sz="1200" b="1" dirty="0"/>
              <a:t>— 136 с. — (Среднее профессиональное образование). </a:t>
            </a:r>
            <a:endParaRPr lang="ru-RU" sz="1200" b="1" dirty="0" smtClean="0"/>
          </a:p>
          <a:p>
            <a:pPr algn="just"/>
            <a:endParaRPr lang="ru-RU" sz="1200" b="1" dirty="0" smtClean="0"/>
          </a:p>
          <a:p>
            <a:pPr algn="just"/>
            <a:r>
              <a:rPr lang="ru-RU" sz="1200" dirty="0"/>
              <a:t>В данном </a:t>
            </a:r>
            <a:r>
              <a:rPr lang="ru-RU" sz="1200" dirty="0" smtClean="0"/>
              <a:t>учебно—методическом </a:t>
            </a:r>
            <a:r>
              <a:rPr lang="ru-RU" sz="1200" dirty="0"/>
              <a:t>пособии разработаны и собраны воедино упражнения по технике речи (дикция и орфоэпия). Авторами систематизированы типичные речевые ошибки, которые встречаются в современной речи и предложены практические пути их устранения. А.М. Бруссер и М.П. Оссовская, основываясь на многолетнем опыте педагогической работы, создали уникальную методику по исправлению речевых недостатков, дающую стабильный положительный результат.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6" y="116632"/>
            <a:ext cx="231880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4149080"/>
            <a:ext cx="6264696" cy="1938992"/>
          </a:xfrm>
          <a:prstGeom prst="rect">
            <a:avLst/>
          </a:prstGeom>
        </p:spPr>
        <p:txBody>
          <a:bodyPr wrap="square">
            <a:spAutoFit/>
          </a:bodyPr>
          <a:lstStyle/>
          <a:p>
            <a:pPr algn="just"/>
            <a:r>
              <a:rPr lang="ru-RU" sz="1200" b="1" dirty="0"/>
              <a:t>Кнебель М. О. Слово в творчестве актера : учебное пособие / М. О. Кнебель. — </a:t>
            </a:r>
            <a:r>
              <a:rPr lang="ru-RU" sz="1200" b="1" dirty="0" smtClean="0"/>
              <a:t>7-е </a:t>
            </a:r>
            <a:r>
              <a:rPr lang="ru-RU" sz="1200" b="1" dirty="0"/>
              <a:t>изд., стер. — </a:t>
            </a:r>
            <a:r>
              <a:rPr lang="ru-RU" sz="1200" b="1" dirty="0" smtClean="0"/>
              <a:t>Санкт—Петербург </a:t>
            </a:r>
            <a:r>
              <a:rPr lang="ru-RU" sz="1200" b="1" dirty="0"/>
              <a:t>: Планета музыки, </a:t>
            </a:r>
            <a:r>
              <a:rPr lang="ru-RU" sz="1200" b="1" dirty="0" smtClean="0"/>
              <a:t>2022. </a:t>
            </a:r>
            <a:r>
              <a:rPr lang="ru-RU" sz="1200" b="1" dirty="0"/>
              <a:t>— 152 с. — (Среднее профессиональное образование). </a:t>
            </a:r>
            <a:endParaRPr lang="ru-RU" sz="1200" b="1" dirty="0" smtClean="0"/>
          </a:p>
          <a:p>
            <a:pPr algn="just"/>
            <a:endParaRPr lang="ru-RU" sz="1200" b="1" dirty="0" smtClean="0"/>
          </a:p>
          <a:p>
            <a:pPr algn="just"/>
            <a:r>
              <a:rPr lang="ru-RU" sz="1200" dirty="0"/>
              <a:t>Предлагаемый в книге метод анализа текста, воспринятый М. О. Кнебель непосредственно от К. С. Станиславского, помогает актеру с самого начала работы над ролью связать слово с событиями и действиями образа. В результате такого анализа актер не просто заучивает текст, но как бы «присваивает» его себе, наполняя его своими мыслями и чувствами, создавая живой современный характер.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6" y="3501008"/>
            <a:ext cx="2318803" cy="326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583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60648"/>
            <a:ext cx="6264696" cy="3046988"/>
          </a:xfrm>
          <a:prstGeom prst="rect">
            <a:avLst/>
          </a:prstGeom>
        </p:spPr>
        <p:txBody>
          <a:bodyPr wrap="square">
            <a:spAutoFit/>
          </a:bodyPr>
          <a:lstStyle/>
          <a:p>
            <a:pPr algn="just"/>
            <a:r>
              <a:rPr lang="ru-RU" sz="1200" b="1" dirty="0"/>
              <a:t>Кох И. Э. Основы сценического движения : учебник / И. Э. Кох. — </a:t>
            </a:r>
            <a:r>
              <a:rPr lang="ru-RU" sz="1200" b="1" dirty="0" smtClean="0"/>
              <a:t>Санкт—Петербург </a:t>
            </a:r>
            <a:r>
              <a:rPr lang="ru-RU" sz="1200" b="1" dirty="0"/>
              <a:t>: Лань, Планета музыки, </a:t>
            </a:r>
            <a:r>
              <a:rPr lang="ru-RU" sz="1200" b="1" dirty="0" smtClean="0"/>
              <a:t>2023. </a:t>
            </a:r>
            <a:r>
              <a:rPr lang="ru-RU" sz="1200" b="1" dirty="0"/>
              <a:t>— 512 с. — (Среднее профессиональное образование). </a:t>
            </a:r>
            <a:endParaRPr lang="ru-RU" sz="1200" b="1" dirty="0" smtClean="0"/>
          </a:p>
          <a:p>
            <a:pPr algn="just"/>
            <a:endParaRPr lang="ru-RU" sz="1200" b="1" dirty="0" smtClean="0"/>
          </a:p>
          <a:p>
            <a:pPr algn="just"/>
            <a:r>
              <a:rPr lang="ru-RU" sz="1200" dirty="0"/>
              <a:t>Сценическое движение — одна из важнейших дисциплин, воспитывающих внешнюю технику актера. О создании учебника по сценическому движению мечтал еще К. С. Станиславский. Книга И. Э. Коха и была первой попыткой создания такого учебника. Сценическое движение автор рассматривает в тесной связи со сценическим действием, т. е. мастерством актера. Теоретическую и практическую стороны своей работы, методику преподавания И. Э. Кох основывает на учении Станиславского и трудах современных психологов и физиологов. Большую ценность представляет та часть учебника, которая знакомит с этикетом и правилами поведения в быту XVI–XIX веков на Западе и в России. </a:t>
            </a:r>
            <a:r>
              <a:rPr lang="ru-RU" sz="1200" dirty="0" smtClean="0"/>
              <a:t>Книга </a:t>
            </a:r>
            <a:r>
              <a:rPr lang="ru-RU" sz="1200" dirty="0"/>
              <a:t>представляет собой в полном смысле слова энциклопедию по сценическому движению, начиная с общих теоретических вопросов и кончая мельчайшими практическими деталями.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292"/>
            <a:ext cx="2304256" cy="32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27784" y="3890316"/>
            <a:ext cx="6319822" cy="1200329"/>
          </a:xfrm>
          <a:prstGeom prst="rect">
            <a:avLst/>
          </a:prstGeom>
        </p:spPr>
        <p:txBody>
          <a:bodyPr wrap="square">
            <a:spAutoFit/>
          </a:bodyPr>
          <a:lstStyle/>
          <a:p>
            <a:pPr algn="just"/>
            <a:r>
              <a:rPr lang="ru-RU" sz="1200" b="1" dirty="0"/>
              <a:t>Григорьянц Т. А.  Сценическое движение: пластический этюд : учебное пособие </a:t>
            </a:r>
            <a:r>
              <a:rPr lang="ru-RU" sz="1200" b="1" dirty="0" smtClean="0"/>
              <a:t>/ </a:t>
            </a:r>
            <a:r>
              <a:rPr lang="ru-RU" sz="1200" b="1" dirty="0"/>
              <a:t>Т. А. Григорьянц, В. А. Ладутько, В. В. Чепурина. — </a:t>
            </a:r>
            <a:r>
              <a:rPr lang="ru-RU" sz="1200" b="1" dirty="0" smtClean="0"/>
              <a:t>2-е </a:t>
            </a:r>
            <a:r>
              <a:rPr lang="ru-RU" sz="1200" b="1" dirty="0"/>
              <a:t>изд. — Москва : Издательство Юрайт, 2022 ; Кемерово : КемГИК. — 125 с. </a:t>
            </a:r>
            <a:endParaRPr lang="ru-RU" sz="1200" b="1" dirty="0" smtClean="0"/>
          </a:p>
          <a:p>
            <a:pPr algn="just"/>
            <a:endParaRPr lang="ru-RU" sz="1200" b="1" dirty="0"/>
          </a:p>
          <a:p>
            <a:pPr algn="just"/>
            <a:r>
              <a:rPr lang="ru-RU" sz="1200" dirty="0">
                <a:latin typeface="Roboto"/>
              </a:rPr>
              <a:t>Целью пособия является воспитание и совершенствование профессиональных навыков будущего артиста в области пластической культуры</a:t>
            </a:r>
            <a:r>
              <a:rPr lang="ru-RU" sz="1200" dirty="0" smtClean="0">
                <a:latin typeface="Roboto"/>
              </a:rPr>
              <a:t>.</a:t>
            </a:r>
            <a:endParaRPr lang="ru-RU" sz="1200" b="1" dirty="0" smtClean="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30631"/>
            <a:ext cx="2304255" cy="302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770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1754326"/>
          </a:xfrm>
          <a:prstGeom prst="rect">
            <a:avLst/>
          </a:prstGeom>
        </p:spPr>
        <p:txBody>
          <a:bodyPr wrap="square">
            <a:spAutoFit/>
          </a:bodyPr>
          <a:lstStyle/>
          <a:p>
            <a:pPr algn="just"/>
            <a:r>
              <a:rPr lang="ru-RU" sz="1200" b="1" dirty="0"/>
              <a:t>Ловино Д. А. Трактат о фехтовании : учебное пособие / Д. А. Ловино ; Перевод с французского О. В. Михнюк. — </a:t>
            </a:r>
            <a:r>
              <a:rPr lang="ru-RU" sz="1200" b="1" dirty="0" smtClean="0"/>
              <a:t>3-е </a:t>
            </a:r>
            <a:r>
              <a:rPr lang="ru-RU" sz="1200" b="1" dirty="0"/>
              <a:t>изд., стер. — </a:t>
            </a:r>
            <a:r>
              <a:rPr lang="ru-RU" sz="1200" b="1" dirty="0" smtClean="0"/>
              <a:t>Санкт—Петербург </a:t>
            </a:r>
            <a:r>
              <a:rPr lang="ru-RU" sz="1200" b="1" dirty="0"/>
              <a:t>: Планета музыки, 2022. — 252 с. </a:t>
            </a:r>
            <a:endParaRPr lang="ru-RU" sz="1200" b="1" dirty="0" smtClean="0"/>
          </a:p>
          <a:p>
            <a:pPr algn="just"/>
            <a:endParaRPr lang="ru-RU" sz="1200" b="1" dirty="0"/>
          </a:p>
          <a:p>
            <a:pPr algn="just"/>
            <a:r>
              <a:rPr lang="ru-RU" sz="1200" dirty="0"/>
              <a:t>Джован Антонио Ловино не оставил бы никаких следов в истории, если бы он не написал трактат о фехтовании, предложенный королю Франции Генриху III примерно в 1580 г. Рукопись трактата в настоящее время сохранилась в Национальной библиотеке Франции. Настоящее пособие </a:t>
            </a:r>
            <a:r>
              <a:rPr lang="ru-RU" sz="1200" dirty="0" smtClean="0"/>
              <a:t>— </a:t>
            </a:r>
            <a:r>
              <a:rPr lang="ru-RU" sz="1200" dirty="0"/>
              <a:t>первое полное издание, переведенное на русский язык.</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54" y="182446"/>
            <a:ext cx="2136238" cy="303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01008"/>
            <a:ext cx="6480720" cy="2862322"/>
          </a:xfrm>
          <a:prstGeom prst="rect">
            <a:avLst/>
          </a:prstGeom>
        </p:spPr>
        <p:txBody>
          <a:bodyPr wrap="square">
            <a:spAutoFit/>
          </a:bodyPr>
          <a:lstStyle/>
          <a:p>
            <a:pPr algn="just"/>
            <a:r>
              <a:rPr lang="ru-RU" sz="1200" b="1" dirty="0"/>
              <a:t>Комаров Н. В. Искусство сценического фехтования : учебное пособие / Н. В. Комаров ; составитель Н. В. Комаров. — </a:t>
            </a:r>
            <a:r>
              <a:rPr lang="ru-RU" sz="1200" b="1" dirty="0" smtClean="0"/>
              <a:t>2-е </a:t>
            </a:r>
            <a:r>
              <a:rPr lang="ru-RU" sz="1200" b="1" dirty="0"/>
              <a:t>перераб. и доп. — Пермь : ПГИК, 2018. — 120 с. </a:t>
            </a:r>
            <a:endParaRPr lang="ru-RU" sz="1200" dirty="0" smtClean="0"/>
          </a:p>
          <a:p>
            <a:pPr algn="just"/>
            <a:endParaRPr lang="ru-RU" sz="1200" dirty="0"/>
          </a:p>
          <a:p>
            <a:pPr algn="just"/>
            <a:r>
              <a:rPr lang="ru-RU" sz="1200" dirty="0"/>
              <a:t>В пособии описаны основные приемы сценического фехтования на </a:t>
            </a:r>
            <a:r>
              <a:rPr lang="ru-RU" sz="1200" dirty="0" smtClean="0"/>
              <a:t>колюще—рубящей </a:t>
            </a:r>
            <a:r>
              <a:rPr lang="ru-RU" sz="1200" dirty="0"/>
              <a:t>шпаге, а также программа курса и тематический план. Основу данной работы составляет практический опыт педагога, работающего по школе Аркадия Борисовича Немеровского. В последнее время, в силу использования дополнительного материала и появления нового, предлагается так называемый «микст» (смешение школ и методик), что позволяет более широко использовать наработки в сценическом фехтовании. Автор выражает благодарность своему учителю, доценту Александру Петровичу Донцу за методику овладения школой А. Б. Немеровского и поддержку в течение многих лет в педагогической деятельности. </a:t>
            </a:r>
          </a:p>
          <a:p>
            <a:pPr algn="just"/>
            <a:endParaRPr lang="ru-RU" sz="1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54" y="3501008"/>
            <a:ext cx="213623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509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32656"/>
            <a:ext cx="6552728" cy="1200329"/>
          </a:xfrm>
          <a:prstGeom prst="rect">
            <a:avLst/>
          </a:prstGeom>
        </p:spPr>
        <p:txBody>
          <a:bodyPr wrap="square">
            <a:spAutoFit/>
          </a:bodyPr>
          <a:lstStyle/>
          <a:p>
            <a:pPr algn="just"/>
            <a:r>
              <a:rPr lang="ru-RU" sz="1200" b="1" dirty="0"/>
              <a:t>Закиров А. Основы сценического фехтования. С иллюстрациями : учебное пособие / А. Закиров. — Москва : ВГИК им. С.А. Герасимова, 2013. — 67 с. </a:t>
            </a:r>
            <a:endParaRPr lang="ru-RU" sz="1200" b="1" dirty="0" smtClean="0"/>
          </a:p>
          <a:p>
            <a:pPr algn="just"/>
            <a:endParaRPr lang="ru-RU" sz="1200" b="1" dirty="0"/>
          </a:p>
          <a:p>
            <a:pPr algn="just"/>
            <a:r>
              <a:rPr lang="ru-RU" sz="1200" dirty="0"/>
              <a:t>В учебном пособии представлена историческая справка по становлению искусства фехтования в России и за рубежом, систематизированы приемы и упражнения для применения в сценических боях, даны основные термины. </a:t>
            </a:r>
            <a:endParaRPr lang="ru-RU" sz="1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08823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84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846933"/>
          </a:xfrm>
          <a:prstGeom prst="rect">
            <a:avLst/>
          </a:prstGeom>
        </p:spPr>
        <p:txBody>
          <a:bodyPr wrap="square">
            <a:spAutoFit/>
          </a:bodyPr>
          <a:lstStyle/>
          <a:p>
            <a:pPr algn="just"/>
            <a:r>
              <a:rPr lang="ru-RU" sz="1200" b="1" dirty="0"/>
              <a:t>Зыков А. И.  Сценическая пластика и танец. История театра : учебное пособие для СПО / А. И. Зыков. — </a:t>
            </a:r>
            <a:r>
              <a:rPr lang="ru-RU" sz="1200" b="1" dirty="0" smtClean="0"/>
              <a:t>2—е </a:t>
            </a:r>
            <a:r>
              <a:rPr lang="ru-RU" sz="1200" b="1" dirty="0"/>
              <a:t>изд., испр. и доп. — Москва : Издательство Юрайт, </a:t>
            </a:r>
            <a:r>
              <a:rPr lang="ru-RU" sz="1200" b="1" dirty="0" smtClean="0"/>
              <a:t>2023. </a:t>
            </a:r>
            <a:r>
              <a:rPr lang="ru-RU" sz="1200" b="1" dirty="0"/>
              <a:t>— 115 с. — (Профессиональное образование). </a:t>
            </a:r>
            <a:endParaRPr lang="ru-RU" sz="1200" b="1" dirty="0" smtClean="0"/>
          </a:p>
          <a:p>
            <a:pPr algn="just"/>
            <a:endParaRPr lang="ru-RU" sz="1200" b="1" dirty="0" smtClean="0"/>
          </a:p>
          <a:p>
            <a:pPr algn="just"/>
            <a:r>
              <a:rPr lang="ru-RU" sz="1200" dirty="0" smtClean="0"/>
              <a:t>Данное </a:t>
            </a:r>
            <a:r>
              <a:rPr lang="ru-RU" sz="1200" dirty="0"/>
              <a:t>пособие стало одним из результатов педагогической работы автора. Оно включает в себя авторские лекции и материалы первоисточников по истории развития пластических и танцевальных начал в драматическом театре от древности до конца нового времени. В них характеризуется место пластики и танца в восточном, античном, новоевропейском театрах, излагаются вопросы истории актёрского обучения в России </a:t>
            </a:r>
            <a:r>
              <a:rPr lang="ru-RU" sz="1200" dirty="0" smtClean="0"/>
              <a:t>XVIII—XIX </a:t>
            </a:r>
            <a:r>
              <a:rPr lang="ru-RU" sz="1200" dirty="0"/>
              <a:t>вв. и пути развития пластики и танца в ХХ веке. Лекции основываются на первоисточниках разного рода от древних </a:t>
            </a:r>
            <a:r>
              <a:rPr lang="ru-RU" sz="1200" dirty="0" smtClean="0"/>
              <a:t>трактатов—«</a:t>
            </a:r>
            <a:r>
              <a:rPr lang="ru-RU" sz="1200" dirty="0"/>
              <a:t>пособий» по пластике до рассуждений театральных деятелей и манифестов известных русских режиссёров и на материале искусствоведческих исследований по истории театра. Они сопровождаются методическими разработками и списками литературы.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7363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717032"/>
            <a:ext cx="6480720" cy="3046988"/>
          </a:xfrm>
          <a:prstGeom prst="rect">
            <a:avLst/>
          </a:prstGeom>
        </p:spPr>
        <p:txBody>
          <a:bodyPr wrap="square">
            <a:spAutoFit/>
          </a:bodyPr>
          <a:lstStyle/>
          <a:p>
            <a:pPr algn="just"/>
            <a:r>
              <a:rPr lang="ru-RU" sz="1200" b="1" dirty="0"/>
              <a:t>Богданов Г. Ф.  </a:t>
            </a:r>
            <a:r>
              <a:rPr lang="ru-RU" sz="1200" b="1" dirty="0" smtClean="0"/>
              <a:t>Народно—сценический </a:t>
            </a:r>
            <a:r>
              <a:rPr lang="ru-RU" sz="1200" b="1" dirty="0"/>
              <a:t>танец. Теория и история : учебник для СПО / Г. Ф. Богданов. — Москва : Издательство Юрайт, </a:t>
            </a:r>
            <a:r>
              <a:rPr lang="ru-RU" sz="1200" b="1" dirty="0" smtClean="0"/>
              <a:t>2023. </a:t>
            </a:r>
            <a:r>
              <a:rPr lang="ru-RU" sz="1200" b="1" dirty="0"/>
              <a:t>— 167 с. — (Профессиональное образование). </a:t>
            </a:r>
            <a:endParaRPr lang="ru-RU" sz="1200" b="1" dirty="0" smtClean="0"/>
          </a:p>
          <a:p>
            <a:pPr algn="just"/>
            <a:endParaRPr lang="ru-RU" sz="1200" b="1" dirty="0" smtClean="0"/>
          </a:p>
          <a:p>
            <a:pPr algn="just"/>
            <a:r>
              <a:rPr lang="ru-RU" sz="1200" dirty="0"/>
              <a:t>Изучение традиционной русской народной пляски является настоятельной необходимостью, которая определяется не только развитием хореографического искусства. Художественным руководителям театральных коллективов, творческим работникам кино, телевидения приходится воссоздавать исторические картины русской жизни, показывать быт русского народа, вводить в действие подлинные народные гуляния, обряды, пляски. Все это требует углубленных познаний в области русского традиционного хореографического фольклора, умения передавать его живые черты и приметы. Настоящее издание посвящено таким вопросам, как опыт отечественного хореографического образования, истоки хореографического образования, народное плясовое искусство на сцене, сценическая интерпретация плясового фольклора и другим вопросам и темам.</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6" y="3409126"/>
            <a:ext cx="2266950" cy="354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189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1372" y="548680"/>
            <a:ext cx="6243116" cy="1754326"/>
          </a:xfrm>
          <a:prstGeom prst="rect">
            <a:avLst/>
          </a:prstGeom>
        </p:spPr>
        <p:txBody>
          <a:bodyPr wrap="square">
            <a:spAutoFit/>
          </a:bodyPr>
          <a:lstStyle/>
          <a:p>
            <a:pPr algn="just"/>
            <a:r>
              <a:rPr lang="ru-RU" sz="1200" b="1" dirty="0"/>
              <a:t>Вернигора О. Н. Современный танец : </a:t>
            </a:r>
            <a:r>
              <a:rPr lang="ru-RU" sz="1200" b="1" dirty="0" smtClean="0"/>
              <a:t>учебно—методическое </a:t>
            </a:r>
            <a:r>
              <a:rPr lang="ru-RU" sz="1200" b="1" dirty="0"/>
              <a:t>пособие / О. Н. Вернигора. — Барнаул : АлтГИК, 2020. — 211 с. </a:t>
            </a:r>
            <a:endParaRPr lang="ru-RU" sz="1200" b="1" dirty="0" smtClean="0"/>
          </a:p>
          <a:p>
            <a:pPr algn="just"/>
            <a:endParaRPr lang="ru-RU" sz="1200" b="1" dirty="0" smtClean="0"/>
          </a:p>
          <a:p>
            <a:pPr algn="just"/>
            <a:r>
              <a:rPr lang="ru-RU" sz="1200" dirty="0"/>
              <a:t>В пособии излагается теоретический и практический материал по изучению современного танца, дается характеристика новой парадигмы в хореографии, пришедшая на смену классической модели телесности, рассматриваются истоки возникновения и развития современного танца в эпоху модерна и постмодерна; раскрываются особенности авторской методики преподавания современного </a:t>
            </a:r>
            <a:r>
              <a:rPr lang="ru-RU" sz="1200" dirty="0" smtClean="0"/>
              <a:t>танца</a:t>
            </a:r>
            <a:r>
              <a:rPr lang="ru-RU" sz="1200" dirty="0"/>
              <a:t>.</a:t>
            </a:r>
          </a:p>
        </p:txBody>
      </p:sp>
      <p:sp>
        <p:nvSpPr>
          <p:cNvPr id="3" name="Прямоугольник 2"/>
          <p:cNvSpPr/>
          <p:nvPr/>
        </p:nvSpPr>
        <p:spPr>
          <a:xfrm>
            <a:off x="2726700" y="3501008"/>
            <a:ext cx="6264696" cy="2492990"/>
          </a:xfrm>
          <a:prstGeom prst="rect">
            <a:avLst/>
          </a:prstGeom>
        </p:spPr>
        <p:txBody>
          <a:bodyPr wrap="square">
            <a:spAutoFit/>
          </a:bodyPr>
          <a:lstStyle/>
          <a:p>
            <a:pPr algn="just"/>
            <a:endParaRPr lang="ru-RU" sz="1200" b="1" dirty="0" smtClean="0"/>
          </a:p>
          <a:p>
            <a:pPr algn="just"/>
            <a:r>
              <a:rPr lang="ru-RU" sz="1200" b="1" dirty="0" smtClean="0"/>
              <a:t>Александрова </a:t>
            </a:r>
            <a:r>
              <a:rPr lang="ru-RU" sz="1200" b="1" dirty="0"/>
              <a:t>Н. А. Балет. Танец. Хореография : Краткий словарь танцевальных терминов и понятий : словарь / Н. А. Александрова. — </a:t>
            </a:r>
            <a:r>
              <a:rPr lang="ru-RU" sz="1200" b="1" dirty="0" smtClean="0"/>
              <a:t>2-е </a:t>
            </a:r>
            <a:r>
              <a:rPr lang="ru-RU" sz="1200" b="1" dirty="0"/>
              <a:t>изд., испр. и доп. — </a:t>
            </a:r>
            <a:r>
              <a:rPr lang="ru-RU" sz="1200" b="1" dirty="0" smtClean="0"/>
              <a:t>Санкт—Петербург </a:t>
            </a:r>
            <a:r>
              <a:rPr lang="ru-RU" sz="1200" b="1" dirty="0"/>
              <a:t>: Планета музыки, </a:t>
            </a:r>
            <a:r>
              <a:rPr lang="ru-RU" sz="1200" b="1" dirty="0" smtClean="0"/>
              <a:t>2023. </a:t>
            </a:r>
            <a:r>
              <a:rPr lang="ru-RU" sz="1200" b="1" dirty="0"/>
              <a:t>— 624 с. — (Среднее профессиональное образование). </a:t>
            </a:r>
            <a:endParaRPr lang="ru-RU" sz="1200" b="1" dirty="0" smtClean="0"/>
          </a:p>
          <a:p>
            <a:pPr algn="just"/>
            <a:endParaRPr lang="ru-RU" sz="1200" b="1" dirty="0" smtClean="0"/>
          </a:p>
          <a:p>
            <a:pPr algn="just"/>
            <a:r>
              <a:rPr lang="ru-RU" sz="1200" dirty="0"/>
              <a:t>В словарь включено более 2700 статей, посвященных </a:t>
            </a:r>
            <a:r>
              <a:rPr lang="ru-RU" sz="1200" dirty="0" smtClean="0"/>
              <a:t>различным </a:t>
            </a:r>
            <a:r>
              <a:rPr lang="ru-RU" sz="1200" dirty="0"/>
              <a:t>сферам и понятиям хореографического искусства. Словарь содержит термины классического, народного, характерного, исторического, бытового, бального, современного и других видов танца, а также ряд понятий из смежных областей (музыки, эстетики, театра). Более 200 статей словаря иллюстрированы рисунками. Словарь содержит специальный раздел, включающий иностранные термины.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428257"/>
            <a:ext cx="2171130" cy="316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17113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882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3139321"/>
          </a:xfrm>
          <a:prstGeom prst="rect">
            <a:avLst/>
          </a:prstGeom>
        </p:spPr>
        <p:txBody>
          <a:bodyPr wrap="square">
            <a:spAutoFit/>
          </a:bodyPr>
          <a:lstStyle/>
          <a:p>
            <a:pPr algn="just"/>
            <a:r>
              <a:rPr lang="ru-RU" sz="1200" b="1" dirty="0"/>
              <a:t>Кох И. Э. Основы сценического движения : учебник / И. Э. Кох. —— </a:t>
            </a:r>
            <a:r>
              <a:rPr lang="ru-RU" sz="1200" b="1" dirty="0" smtClean="0"/>
              <a:t>Санкт—Петербург </a:t>
            </a:r>
            <a:r>
              <a:rPr lang="ru-RU" sz="1200" b="1" dirty="0"/>
              <a:t>: Лань, Планета музыки, </a:t>
            </a:r>
            <a:r>
              <a:rPr lang="ru-RU" sz="1200" b="1" dirty="0" smtClean="0"/>
              <a:t>2023. </a:t>
            </a:r>
            <a:r>
              <a:rPr lang="ru-RU" sz="1200" b="1" dirty="0"/>
              <a:t>— 512 с. </a:t>
            </a:r>
            <a:endParaRPr lang="ru-RU" sz="1200" b="1" dirty="0" smtClean="0"/>
          </a:p>
          <a:p>
            <a:pPr algn="just"/>
            <a:endParaRPr lang="ru-RU" sz="1200" b="1" dirty="0" smtClean="0"/>
          </a:p>
          <a:p>
            <a:pPr algn="just"/>
            <a:r>
              <a:rPr lang="ru-RU" sz="1200" dirty="0"/>
              <a:t>Сценическое движение </a:t>
            </a:r>
            <a:r>
              <a:rPr lang="ru-RU" sz="1200" dirty="0" smtClean="0"/>
              <a:t>— </a:t>
            </a:r>
            <a:r>
              <a:rPr lang="ru-RU" sz="1200" dirty="0"/>
              <a:t>одна из важнейших дисциплин, воспитывающих внешнюю технику актера. Настоятельная потребность в учебнике по сценическому движению назрела давно </a:t>
            </a:r>
            <a:r>
              <a:rPr lang="ru-RU" sz="1200" dirty="0" smtClean="0"/>
              <a:t>— </a:t>
            </a:r>
            <a:r>
              <a:rPr lang="ru-RU" sz="1200" dirty="0"/>
              <a:t>о нем мечтал еще К. С. Станиславский. Книга И. Э. Коха является первой попыткой создания такого учебника.</a:t>
            </a:r>
          </a:p>
          <a:p>
            <a:pPr algn="just"/>
            <a:r>
              <a:rPr lang="ru-RU" sz="1200" dirty="0"/>
              <a:t>Сценическое движение автор рассматривает в тесной связи со сценическим действием, т. е. мастерством актера. Теоретическую и практическую стороны своей работы, методику преподавания И. Э. Кох основывает на учении Станиславского и трудах современных психологов и физиологов. Большую ценность представляет та часть учебника, которая знакомит с этикетом и правилами поведения в быту </a:t>
            </a:r>
            <a:r>
              <a:rPr lang="ru-RU" sz="1200" dirty="0" smtClean="0"/>
              <a:t>XVI—XIX </a:t>
            </a:r>
            <a:r>
              <a:rPr lang="ru-RU" sz="1200" dirty="0"/>
              <a:t>веков на Западе и в России. Отсутствие серьезных работ по истории быта прошедших эпох делает эту часть книги особенно нужной и </a:t>
            </a:r>
            <a:r>
              <a:rPr lang="ru-RU" sz="1200" dirty="0" smtClean="0"/>
              <a:t>интересной</a:t>
            </a:r>
            <a:endParaRPr lang="ru-RU" sz="1200" dirty="0"/>
          </a:p>
        </p:txBody>
      </p:sp>
      <p:sp>
        <p:nvSpPr>
          <p:cNvPr id="3" name="Прямоугольник 2"/>
          <p:cNvSpPr/>
          <p:nvPr/>
        </p:nvSpPr>
        <p:spPr>
          <a:xfrm>
            <a:off x="2411760" y="3763298"/>
            <a:ext cx="6552728" cy="2492990"/>
          </a:xfrm>
          <a:prstGeom prst="rect">
            <a:avLst/>
          </a:prstGeom>
        </p:spPr>
        <p:txBody>
          <a:bodyPr wrap="square">
            <a:spAutoFit/>
          </a:bodyPr>
          <a:lstStyle/>
          <a:p>
            <a:pPr algn="just"/>
            <a:r>
              <a:rPr lang="ru-RU" sz="1200" b="1" dirty="0"/>
              <a:t>Базарова Н. П. Классический танец : учебное пособие / Н. П. Базарова. </a:t>
            </a:r>
            <a:r>
              <a:rPr lang="ru-RU" sz="1200" b="1" dirty="0" smtClean="0"/>
              <a:t>— 5-е </a:t>
            </a:r>
            <a:r>
              <a:rPr lang="ru-RU" sz="1200" b="1" dirty="0"/>
              <a:t>изд., стер. </a:t>
            </a:r>
            <a:r>
              <a:rPr lang="ru-RU" sz="1200" b="1" dirty="0" smtClean="0"/>
              <a:t>— Санкт—Петербург </a:t>
            </a:r>
            <a:r>
              <a:rPr lang="ru-RU" sz="1200" b="1" dirty="0"/>
              <a:t>: Лань, Планета музыки, </a:t>
            </a:r>
            <a:r>
              <a:rPr lang="ru-RU" sz="1200" b="1" dirty="0" smtClean="0"/>
              <a:t>2022. — </a:t>
            </a:r>
            <a:r>
              <a:rPr lang="ru-RU" sz="1200" b="1" dirty="0"/>
              <a:t>204 с. </a:t>
            </a:r>
            <a:endParaRPr lang="ru-RU" sz="1200" b="1" dirty="0" smtClean="0"/>
          </a:p>
          <a:p>
            <a:pPr algn="just"/>
            <a:endParaRPr lang="ru-RU" sz="1200" b="1" dirty="0" smtClean="0"/>
          </a:p>
          <a:p>
            <a:pPr algn="just"/>
            <a:r>
              <a:rPr lang="ru-RU" sz="1200" dirty="0"/>
              <a:t>В книге Н. П. Базаровой изложена методика преподавания классического танца в четвертом и пятом классах балетной школы. В программу вводятся большие прыжки, усложняются заноски, начинается изучение туров в больших позах. Мышцы набирают силу, исполнение приобретает художественную окраску и выразительность. Закладывается крепкая основа профессиональных навыков, которые необходимы для дальнейшего технического развития и совершенствования учащихся. В книге отражен и личный опыт педагога с почти сорокалетним стажем, и опыт всего Ленинградского хореографического училища, которое непрерывно совершенствует методику обучения классическому танцу.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01008"/>
            <a:ext cx="218668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3"/>
            <a:ext cx="2205731"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804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3" y="836712"/>
            <a:ext cx="6271219" cy="1200329"/>
          </a:xfrm>
          <a:prstGeom prst="rect">
            <a:avLst/>
          </a:prstGeom>
        </p:spPr>
        <p:txBody>
          <a:bodyPr wrap="square">
            <a:spAutoFit/>
          </a:bodyPr>
          <a:lstStyle/>
          <a:p>
            <a:pPr algn="just"/>
            <a:r>
              <a:rPr lang="ru-RU" sz="1200" b="1" dirty="0"/>
              <a:t>Дубских Т. М. </a:t>
            </a:r>
            <a:r>
              <a:rPr lang="ru-RU" sz="1200" b="1" dirty="0" smtClean="0"/>
              <a:t>Народно—сценический </a:t>
            </a:r>
            <a:r>
              <a:rPr lang="ru-RU" sz="1200" b="1" dirty="0"/>
              <a:t>танец : учебное пособие / Т. М. Дубских. —</a:t>
            </a:r>
            <a:r>
              <a:rPr lang="ru-RU" sz="1200" b="1" dirty="0" smtClean="0"/>
              <a:t>Санкт—Петербург </a:t>
            </a:r>
            <a:r>
              <a:rPr lang="ru-RU" sz="1200" b="1" dirty="0"/>
              <a:t>: Лань, Планета музыки, 2021. — 112 с. — (Среднее профессиональное образование). </a:t>
            </a:r>
            <a:endParaRPr lang="ru-RU" sz="1200" b="1" dirty="0" smtClean="0"/>
          </a:p>
          <a:p>
            <a:pPr algn="just"/>
            <a:endParaRPr lang="ru-RU" sz="1200" b="1" dirty="0" smtClean="0"/>
          </a:p>
          <a:p>
            <a:pPr algn="just"/>
            <a:r>
              <a:rPr lang="ru-RU" sz="1200" dirty="0"/>
              <a:t>Пособие адресовано студентам и педагогам средних специальных учебных заведений, направление подготовки "Искусство танца (по видам)".</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3"/>
            <a:ext cx="225695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5262" y="432048"/>
            <a:ext cx="6527218" cy="1569660"/>
          </a:xfrm>
          <a:prstGeom prst="rect">
            <a:avLst/>
          </a:prstGeom>
        </p:spPr>
        <p:txBody>
          <a:bodyPr wrap="square">
            <a:spAutoFit/>
          </a:bodyPr>
          <a:lstStyle/>
          <a:p>
            <a:pPr algn="just"/>
            <a:r>
              <a:rPr lang="ru-RU" sz="1200" b="1" dirty="0"/>
              <a:t>Паушкин М. М.  Средневековый театр / М. М. Паушкин. — Москва : Издательство Юрайт, </a:t>
            </a:r>
            <a:r>
              <a:rPr lang="ru-RU" sz="1200" b="1" dirty="0" smtClean="0"/>
              <a:t>2023. </a:t>
            </a:r>
            <a:r>
              <a:rPr lang="ru-RU" sz="1200" b="1" dirty="0"/>
              <a:t>— 89 с. — (Антология мысли). </a:t>
            </a:r>
            <a:endParaRPr lang="ru-RU" sz="1200" b="1" dirty="0" smtClean="0"/>
          </a:p>
          <a:p>
            <a:pPr algn="just"/>
            <a:endParaRPr lang="ru-RU" sz="1200" b="1" dirty="0"/>
          </a:p>
          <a:p>
            <a:pPr algn="just"/>
            <a:r>
              <a:rPr lang="ru-RU" sz="1200" dirty="0"/>
              <a:t>Средневековый духовный театр рассматривается в книге как своеобразное </a:t>
            </a:r>
            <a:r>
              <a:rPr lang="ru-RU" sz="1200" dirty="0" smtClean="0"/>
              <a:t>культурно—историческое </a:t>
            </a:r>
            <a:r>
              <a:rPr lang="ru-RU" sz="1200" dirty="0"/>
              <a:t>явление. Автор описывает условия, способствующие возникновению театра, роль и значение духовенства в истории развития театра, приводит особенно яркие примеры представлений, отражающих жизнь средневековья.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5" y="0"/>
            <a:ext cx="227718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65262" y="3593480"/>
            <a:ext cx="6671234" cy="2123658"/>
          </a:xfrm>
          <a:prstGeom prst="rect">
            <a:avLst/>
          </a:prstGeom>
        </p:spPr>
        <p:txBody>
          <a:bodyPr wrap="square">
            <a:spAutoFit/>
          </a:bodyPr>
          <a:lstStyle/>
          <a:p>
            <a:pPr algn="just"/>
            <a:r>
              <a:rPr lang="ru-RU" sz="1200" b="1" dirty="0"/>
              <a:t>Дынник Т. А.  Крепостной театр / Т. А. Дынник. — Москва : Издательство Юрайт, </a:t>
            </a:r>
            <a:r>
              <a:rPr lang="ru-RU" sz="1200" b="1" dirty="0" smtClean="0"/>
              <a:t>2023. </a:t>
            </a:r>
            <a:r>
              <a:rPr lang="ru-RU" sz="1200" b="1" dirty="0"/>
              <a:t>— 219 с. — (Антология мысли</a:t>
            </a:r>
            <a:r>
              <a:rPr lang="ru-RU" sz="1200" b="1" dirty="0" smtClean="0"/>
              <a:t>).</a:t>
            </a:r>
          </a:p>
          <a:p>
            <a:pPr algn="just"/>
            <a:endParaRPr lang="ru-RU" sz="1200" b="1" dirty="0"/>
          </a:p>
          <a:p>
            <a:pPr algn="just"/>
            <a:r>
              <a:rPr lang="ru-RU" sz="1200" dirty="0"/>
              <a:t>Книга посвящена истории возникновения и развития в России крепостного театра. Автор рассматривает соотношение количества городских и усадебных крепостных театров, сроки жизни отдельных театров, типы крепостного театра, принципы их хозяйственной жизни. В работе выявлена связь крепостного театра с другими (в том числе зарубежными) явлениями театральной жизни, даны социальные портреты зрителей крепостного театра. Все это позволяет сформировать характеристику крепостного театра как </a:t>
            </a:r>
            <a:r>
              <a:rPr lang="ru-RU" sz="1200" dirty="0" smtClean="0"/>
              <a:t>социально—художественного </a:t>
            </a:r>
            <a:r>
              <a:rPr lang="ru-RU" sz="1200" dirty="0"/>
              <a:t>явления. Текст печатается по изданию 1933 г.</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0" y="3260824"/>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556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980728"/>
            <a:ext cx="6408712" cy="4524315"/>
          </a:xfrm>
          <a:prstGeom prst="rect">
            <a:avLst/>
          </a:prstGeom>
        </p:spPr>
        <p:txBody>
          <a:bodyPr wrap="square">
            <a:spAutoFit/>
          </a:bodyPr>
          <a:lstStyle/>
          <a:p>
            <a:pPr algn="ctr"/>
            <a:r>
              <a:rPr lang="ru-RU" sz="4800" b="1" dirty="0" smtClean="0"/>
              <a:t>МДК.02 </a:t>
            </a:r>
            <a:r>
              <a:rPr lang="ru-RU" sz="4800" b="1" dirty="0"/>
              <a:t>ПЕДАГОГИЧЕСКИЕ ОСНОВЫ ПРЕПОДАВАНИЯ ТВОРЧЕСКИХ ДИСЦИПЛИН</a:t>
            </a:r>
          </a:p>
        </p:txBody>
      </p:sp>
    </p:spTree>
    <p:extLst>
      <p:ext uri="{BB962C8B-B14F-4D97-AF65-F5344CB8AC3E}">
        <p14:creationId xmlns:p14="http://schemas.microsoft.com/office/powerpoint/2010/main" val="4243787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408712" cy="1938992"/>
          </a:xfrm>
          <a:prstGeom prst="rect">
            <a:avLst/>
          </a:prstGeom>
        </p:spPr>
        <p:txBody>
          <a:bodyPr wrap="square">
            <a:spAutoFit/>
          </a:bodyPr>
          <a:lstStyle/>
          <a:p>
            <a:pPr algn="just"/>
            <a:r>
              <a:rPr lang="ru-RU" sz="1200" b="1" dirty="0"/>
              <a:t>Ефимова Н. С. Основы общей психологии : учебник / Н. С. Ефимова. — Москва : ИД «ФОРУМ» : </a:t>
            </a:r>
            <a:r>
              <a:rPr lang="ru-RU" sz="1200" b="1" dirty="0" smtClean="0"/>
              <a:t>ИНФРА—М</a:t>
            </a:r>
            <a:r>
              <a:rPr lang="ru-RU" sz="1200" b="1" dirty="0"/>
              <a:t>, </a:t>
            </a:r>
            <a:r>
              <a:rPr lang="ru-RU" sz="1200" b="1" dirty="0" smtClean="0"/>
              <a:t>2023. </a:t>
            </a:r>
            <a:r>
              <a:rPr lang="ru-RU" sz="1200" b="1" dirty="0"/>
              <a:t>— 288 с. — (Среднее профессиональное образование</a:t>
            </a:r>
            <a:r>
              <a:rPr lang="ru-RU" sz="1200" b="1" dirty="0" smtClean="0"/>
              <a:t>).</a:t>
            </a:r>
          </a:p>
          <a:p>
            <a:pPr algn="just"/>
            <a:endParaRPr lang="ru-RU" sz="1200" b="1" dirty="0" smtClean="0"/>
          </a:p>
          <a:p>
            <a:pPr algn="just"/>
            <a:r>
              <a:rPr lang="ru-RU" sz="1200" dirty="0"/>
              <a:t>В учебнике с учетом современных достижений </a:t>
            </a:r>
            <a:r>
              <a:rPr lang="ru-RU" sz="1200" dirty="0" smtClean="0"/>
              <a:t>психолого—педагогической </a:t>
            </a:r>
            <a:r>
              <a:rPr lang="ru-RU" sz="1200" dirty="0"/>
              <a:t>науки рассматриваются общие вопросы психологии, психические процессы, состояния и свойства, </a:t>
            </a:r>
            <a:r>
              <a:rPr lang="ru-RU" sz="1200" dirty="0" smtClean="0"/>
              <a:t>эмоционально—волевая </a:t>
            </a:r>
            <a:r>
              <a:rPr lang="ru-RU" sz="1200" dirty="0"/>
              <a:t>сфера личности, ее индивидуальные особенности. Предлагаются практические работы для самостоятельных исследований и изучения собственных психических процессов с целью самопознания и саморазвития.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226920"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387665"/>
            <a:ext cx="6408712" cy="2492990"/>
          </a:xfrm>
          <a:prstGeom prst="rect">
            <a:avLst/>
          </a:prstGeom>
        </p:spPr>
        <p:txBody>
          <a:bodyPr wrap="square">
            <a:spAutoFit/>
          </a:bodyPr>
          <a:lstStyle/>
          <a:p>
            <a:pPr algn="just"/>
            <a:r>
              <a:rPr lang="ru-RU" sz="1200" b="1" dirty="0"/>
              <a:t>Крысько В. Г.  Основы общей педагогики и психологии : учебник для СПО / В. Г. Крысько. — Москва : Издательство Юрайт, </a:t>
            </a:r>
            <a:r>
              <a:rPr lang="ru-RU" sz="1200" b="1" dirty="0" smtClean="0"/>
              <a:t>2023. </a:t>
            </a:r>
            <a:r>
              <a:rPr lang="ru-RU" sz="1200" b="1" dirty="0"/>
              <a:t>— 471 с. — (Профессиональное образование). </a:t>
            </a:r>
            <a:endParaRPr lang="ru-RU" sz="1200" b="1" dirty="0" smtClean="0"/>
          </a:p>
          <a:p>
            <a:pPr algn="just"/>
            <a:endParaRPr lang="ru-RU" sz="1200" b="1" dirty="0" smtClean="0"/>
          </a:p>
          <a:p>
            <a:pPr algn="just"/>
            <a:r>
              <a:rPr lang="ru-RU" sz="1200" dirty="0"/>
              <a:t>В учебнике лаконично рассмотрены главные проблемы и основополагающие понятия психологии и педагогики. Представленный в учебнике материал показывает, в каком направлении и как нужно овладевать </a:t>
            </a:r>
            <a:r>
              <a:rPr lang="ru-RU" sz="1200" dirty="0" smtClean="0"/>
              <a:t>психолого—педагогическими </a:t>
            </a:r>
            <a:r>
              <a:rPr lang="ru-RU" sz="1200" dirty="0"/>
              <a:t>знаниями в будущем. Включает сведения, являющиеся результатом осмысления многих научных исследований и публикаций по психологии и педагогике; содержит схемы, которые позволяют глубже и быстрее усвоить и запомнить прочитанный материал. После каждой главы приведены вопросы и задания для самоконтроля, в конце книги есть рекомендуемая литература и краткий словарь терминов и понятий.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140968"/>
            <a:ext cx="279755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29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8846" y="332656"/>
            <a:ext cx="6645642" cy="2677656"/>
          </a:xfrm>
          <a:prstGeom prst="rect">
            <a:avLst/>
          </a:prstGeom>
        </p:spPr>
        <p:txBody>
          <a:bodyPr wrap="square">
            <a:spAutoFit/>
          </a:bodyPr>
          <a:lstStyle/>
          <a:p>
            <a:pPr algn="just"/>
            <a:r>
              <a:rPr lang="ru-RU" sz="1200" b="1" dirty="0"/>
              <a:t>Бороздина Г. В.  Основы педагогики и психологии : учебник для СПО / Г. В. Бороздина. — </a:t>
            </a:r>
            <a:r>
              <a:rPr lang="ru-RU" sz="1200" b="1" dirty="0" smtClean="0"/>
              <a:t>2-е </a:t>
            </a:r>
            <a:r>
              <a:rPr lang="ru-RU" sz="1200" b="1" dirty="0"/>
              <a:t>изд., испр. и доп. — Москва : Издательство Юрайт, </a:t>
            </a:r>
            <a:r>
              <a:rPr lang="ru-RU" sz="1200" b="1" dirty="0" smtClean="0"/>
              <a:t>2023. </a:t>
            </a:r>
            <a:r>
              <a:rPr lang="ru-RU" sz="1200" b="1" dirty="0"/>
              <a:t>— 477 с. — (Профессиональное образование). </a:t>
            </a:r>
            <a:endParaRPr lang="ru-RU" sz="1200" b="1" dirty="0" smtClean="0"/>
          </a:p>
          <a:p>
            <a:pPr algn="just"/>
            <a:endParaRPr lang="ru-RU" sz="1200" b="1" dirty="0" smtClean="0"/>
          </a:p>
          <a:p>
            <a:pPr algn="just"/>
            <a:r>
              <a:rPr lang="ru-RU" sz="1200" dirty="0"/>
              <a:t>Учебник обобщает знания ряда отраслей психологической и педагогической наук, имеющих непосредственное отношение к профессиональной и межличностной деятельности. Раскрываются природа и основные функции психики человека, соотношение природных и социальных факторов в ее становлении. Рассматриваются закономерности межличностных отношений в быту и организованном коллективе, а также объективные связи обучения, воспитания и развития личности в образовательных процессах и социуме. В конце глав представлены вопросы и задания для самопроверки, которые помогут успешно овладеть </a:t>
            </a:r>
            <a:r>
              <a:rPr lang="ru-RU" sz="1200" dirty="0" smtClean="0"/>
              <a:t>понятийно—категориальным </a:t>
            </a:r>
            <a:r>
              <a:rPr lang="ru-RU" sz="1200" dirty="0"/>
              <a:t>аппаратом педагогической и психологической науки.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0" y="-99392"/>
            <a:ext cx="228766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813311"/>
            <a:ext cx="6678488" cy="2492990"/>
          </a:xfrm>
          <a:prstGeom prst="rect">
            <a:avLst/>
          </a:prstGeom>
        </p:spPr>
        <p:txBody>
          <a:bodyPr wrap="square">
            <a:spAutoFit/>
          </a:bodyPr>
          <a:lstStyle/>
          <a:p>
            <a:pPr algn="just"/>
            <a:r>
              <a:rPr lang="ru-RU" sz="1200" b="1" dirty="0"/>
              <a:t>Басалаев С. Н.  Теория и практика театральной деятельности: сценическое общение : учебное пособие для вузов / С. Н. Басалаев, Н. В. Григорьянц. — </a:t>
            </a:r>
            <a:r>
              <a:rPr lang="ru-RU" sz="1200" b="1" dirty="0" smtClean="0"/>
              <a:t>2-е </a:t>
            </a:r>
            <a:r>
              <a:rPr lang="ru-RU" sz="1200" b="1" dirty="0"/>
              <a:t>изд. — Москва : Издательство Юрайт, 2022. — 234 </a:t>
            </a:r>
            <a:r>
              <a:rPr lang="ru-RU" sz="1200" b="1" dirty="0" smtClean="0"/>
              <a:t>с.</a:t>
            </a:r>
          </a:p>
          <a:p>
            <a:pPr algn="just"/>
            <a:endParaRPr lang="ru-RU" sz="1200" b="1" dirty="0" smtClean="0"/>
          </a:p>
          <a:p>
            <a:pPr algn="just"/>
            <a:r>
              <a:rPr lang="ru-RU" sz="1200" dirty="0"/>
              <a:t>Проект «Университеты России» позволит высшим учебным заведениям нашей страны использовать в образовательном процессе издания (в том числе учебники и учебные пособия) по различным дисциплинам, подготовленные преподавателями лучших университетов России и впервые опубликованные в издательствах вузов. Все представленные в этой серии работы прошли экспертную оценку </a:t>
            </a:r>
            <a:r>
              <a:rPr lang="ru-RU" sz="1200" dirty="0" smtClean="0"/>
              <a:t>учебно—методического </a:t>
            </a:r>
            <a:r>
              <a:rPr lang="ru-RU" sz="1200" dirty="0"/>
              <a:t>отдела издательства и публикуются в оригинальной редакции. </a:t>
            </a:r>
            <a:r>
              <a:rPr lang="ru-RU" sz="1200" dirty="0" smtClean="0"/>
              <a:t>Учебно—методическое </a:t>
            </a:r>
            <a:r>
              <a:rPr lang="ru-RU" sz="1200" dirty="0"/>
              <a:t>пособие содержит теоретический и практический материал по профильной дисциплине «Теория и практика театрального творчества».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02784"/>
            <a:ext cx="2520280" cy="372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318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6480720" cy="1938992"/>
          </a:xfrm>
          <a:prstGeom prst="rect">
            <a:avLst/>
          </a:prstGeom>
        </p:spPr>
        <p:txBody>
          <a:bodyPr wrap="square">
            <a:spAutoFit/>
          </a:bodyPr>
          <a:lstStyle/>
          <a:p>
            <a:pPr algn="just"/>
            <a:r>
              <a:rPr lang="ru-RU" sz="1200" b="1" dirty="0"/>
              <a:t>Островский Э. В. Основы психологии : учебное пособие / Э. В. Островский. – Москва : </a:t>
            </a:r>
            <a:r>
              <a:rPr lang="ru-RU" sz="1200" b="1" dirty="0" smtClean="0"/>
              <a:t>ИНФРА—М</a:t>
            </a:r>
            <a:r>
              <a:rPr lang="ru-RU" sz="1200" b="1" dirty="0"/>
              <a:t>, </a:t>
            </a:r>
            <a:r>
              <a:rPr lang="ru-RU" sz="1200" b="1" dirty="0" smtClean="0"/>
              <a:t>2023. — </a:t>
            </a:r>
            <a:r>
              <a:rPr lang="ru-RU" sz="1200" b="1" dirty="0"/>
              <a:t>272 с. </a:t>
            </a:r>
            <a:endParaRPr lang="ru-RU" sz="1200" b="1" dirty="0" smtClean="0"/>
          </a:p>
          <a:p>
            <a:pPr algn="just"/>
            <a:endParaRPr lang="ru-RU" sz="1200" b="1" dirty="0" smtClean="0"/>
          </a:p>
          <a:p>
            <a:pPr algn="just"/>
            <a:r>
              <a:rPr lang="ru-RU" sz="1200" dirty="0"/>
              <a:t>В соответствии с требованиями действующего государственного стандарта высшего профессионального образования по дисциплине «Психология» в пособии рассматриваются основные понятия психологической науки, процесс ее становления, а также актуальные проблемы современного этапа ее развития. Четкая структура, доступный язык, интересные примеры облегчают усвоение психологических категорий, позволяют применить полученные знания на практике.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3616"/>
            <a:ext cx="2232248" cy="313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933056"/>
            <a:ext cx="6480720" cy="1569660"/>
          </a:xfrm>
          <a:prstGeom prst="rect">
            <a:avLst/>
          </a:prstGeom>
        </p:spPr>
        <p:txBody>
          <a:bodyPr wrap="square">
            <a:spAutoFit/>
          </a:bodyPr>
          <a:lstStyle/>
          <a:p>
            <a:pPr algn="just"/>
            <a:r>
              <a:rPr lang="ru-RU" sz="1200" b="1" dirty="0"/>
              <a:t>Гонина О. О. Психология : учебное пособие / О.О. Гонина. — Москва : КноРус, </a:t>
            </a:r>
            <a:r>
              <a:rPr lang="ru-RU" sz="1200" b="1" dirty="0" smtClean="0"/>
              <a:t>2023. </a:t>
            </a:r>
            <a:r>
              <a:rPr lang="ru-RU" sz="1200" b="1" dirty="0"/>
              <a:t>— 316 с. — (Среднее профессиональное образование). </a:t>
            </a:r>
            <a:endParaRPr lang="ru-RU" sz="1200" b="1" dirty="0" smtClean="0"/>
          </a:p>
          <a:p>
            <a:pPr algn="just"/>
            <a:endParaRPr lang="ru-RU" sz="1200" b="1" dirty="0" smtClean="0"/>
          </a:p>
          <a:p>
            <a:pPr algn="just"/>
            <a:r>
              <a:rPr lang="ru-RU" sz="1200" dirty="0"/>
              <a:t>Излагаются основные положения важнейших разделов психологической науки— общей психологии, экспериментальной психологии, психологии развития, психологии общения и межличностных отношений в группе. Для лучшего усвоения материала после каждой главы приведены контрольные вопросы и практические задания</a:t>
            </a:r>
            <a:r>
              <a:rPr lang="ru-RU" sz="1200" dirty="0" smtClean="0"/>
              <a:t>.</a:t>
            </a:r>
            <a:endParaRPr lang="ru-RU" sz="1200" dirty="0"/>
          </a:p>
        </p:txBody>
      </p:sp>
      <p:pic>
        <p:nvPicPr>
          <p:cNvPr id="5122" name="Picture 2" descr="Психолог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23224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02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466143"/>
            <a:ext cx="6430860" cy="2123658"/>
          </a:xfrm>
          <a:prstGeom prst="rect">
            <a:avLst/>
          </a:prstGeom>
        </p:spPr>
        <p:txBody>
          <a:bodyPr wrap="square">
            <a:spAutoFit/>
          </a:bodyPr>
          <a:lstStyle/>
          <a:p>
            <a:pPr algn="just"/>
            <a:r>
              <a:rPr lang="ru-RU" sz="1200" b="1" dirty="0"/>
              <a:t>Гуревич П. С. Психология. : учебник / П.С. Гуревич. — Москва : КноРус, </a:t>
            </a:r>
            <a:r>
              <a:rPr lang="ru-RU" sz="1200" b="1" dirty="0" smtClean="0"/>
              <a:t>2023. </a:t>
            </a:r>
            <a:r>
              <a:rPr lang="ru-RU" sz="1200" b="1" dirty="0"/>
              <a:t>— 439 с. </a:t>
            </a:r>
            <a:endParaRPr lang="ru-RU" sz="1200" b="1" dirty="0" smtClean="0"/>
          </a:p>
          <a:p>
            <a:pPr algn="just"/>
            <a:endParaRPr lang="ru-RU" sz="1200" b="1" dirty="0" smtClean="0"/>
          </a:p>
          <a:p>
            <a:pPr algn="just"/>
            <a:r>
              <a:rPr lang="ru-RU" sz="1200" dirty="0"/>
              <a:t>Учебник вооружает педагогов основными знаниями в области психологии. Педагогическая психология всегда удерживала в поле своего внимания обучение и воспитание. В учебнике даны основные сведения по двум разделам психологического знания — индивидуальной и социальной психологии. В свою очередь социальная психология представлена тремя основными блоками: психология общения, психология группового сознания и психология групп. Особо подчеркивается связь психологии с педагогикой и социальной </a:t>
            </a:r>
            <a:r>
              <a:rPr lang="ru-RU" sz="1200" dirty="0" smtClean="0"/>
              <a:t>философией. </a:t>
            </a:r>
            <a:endParaRPr lang="ru-RU" sz="1200" dirty="0"/>
          </a:p>
        </p:txBody>
      </p:sp>
      <p:sp>
        <p:nvSpPr>
          <p:cNvPr id="3" name="Прямоугольник 2"/>
          <p:cNvSpPr/>
          <p:nvPr/>
        </p:nvSpPr>
        <p:spPr>
          <a:xfrm>
            <a:off x="2483767" y="3717032"/>
            <a:ext cx="6430859" cy="1754326"/>
          </a:xfrm>
          <a:prstGeom prst="rect">
            <a:avLst/>
          </a:prstGeom>
        </p:spPr>
        <p:txBody>
          <a:bodyPr wrap="square">
            <a:spAutoFit/>
          </a:bodyPr>
          <a:lstStyle/>
          <a:p>
            <a:pPr algn="just"/>
            <a:r>
              <a:rPr lang="ru-RU" sz="1200" b="1" dirty="0"/>
              <a:t>Мандель Б. Р. Возрастная психология : учебное пособие / Б.Р. Мандель. — Москва : </a:t>
            </a:r>
            <a:r>
              <a:rPr lang="ru-RU" sz="1200" b="1" dirty="0" smtClean="0"/>
              <a:t>ИНФРА—М</a:t>
            </a:r>
            <a:r>
              <a:rPr lang="ru-RU" sz="1200" b="1" dirty="0"/>
              <a:t>, </a:t>
            </a:r>
            <a:r>
              <a:rPr lang="ru-RU" sz="1200" b="1" dirty="0" smtClean="0"/>
              <a:t>2024. </a:t>
            </a:r>
            <a:r>
              <a:rPr lang="ru-RU" sz="1200" b="1" dirty="0"/>
              <a:t>— 338 с. — (Среднее профессиональное образование). </a:t>
            </a:r>
            <a:endParaRPr lang="ru-RU" sz="1200" b="1" dirty="0" smtClean="0"/>
          </a:p>
          <a:p>
            <a:pPr algn="just"/>
            <a:endParaRPr lang="ru-RU" sz="1200" b="1" dirty="0" smtClean="0"/>
          </a:p>
          <a:p>
            <a:pPr algn="just"/>
            <a:r>
              <a:rPr lang="ru-RU" sz="1200" dirty="0"/>
              <a:t>В учебном пособии раскрыты предпосылки, условия и движущие силы психического развития человека с момента рождения до глубокой старости, описаны динамика развития отдельных психических процессов (познавательных, волевых, эмоциональных) и свойств формирования качеств личности, возрастных и индивидуальных особенностей деятельности и общения. </a:t>
            </a:r>
          </a:p>
        </p:txBody>
      </p:sp>
      <p:pic>
        <p:nvPicPr>
          <p:cNvPr id="6146" name="Picture 2" descr="Псих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791"/>
            <a:ext cx="220774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znanium.com/cover/2076/2076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0376"/>
            <a:ext cx="2176303" cy="317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28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404664"/>
            <a:ext cx="6624736" cy="2677656"/>
          </a:xfrm>
          <a:prstGeom prst="rect">
            <a:avLst/>
          </a:prstGeom>
        </p:spPr>
        <p:txBody>
          <a:bodyPr wrap="square">
            <a:spAutoFit/>
          </a:bodyPr>
          <a:lstStyle/>
          <a:p>
            <a:pPr algn="just"/>
            <a:r>
              <a:rPr lang="ru-RU" sz="1200" b="1" dirty="0"/>
              <a:t>Возрастная и педагогическая психология : учебник для СПО / Б.А. Сосновский; под ред. Б.А. Сосновского</a:t>
            </a:r>
            <a:r>
              <a:rPr lang="ru-RU" sz="1200" b="1" dirty="0" smtClean="0"/>
              <a:t>.— </a:t>
            </a:r>
            <a:r>
              <a:rPr lang="ru-RU" sz="1200" b="1" dirty="0"/>
              <a:t>Москва : Издательство Юрайт, 2020</a:t>
            </a:r>
            <a:r>
              <a:rPr lang="ru-RU" sz="1200" b="1" dirty="0" smtClean="0"/>
              <a:t>.—359 </a:t>
            </a:r>
            <a:r>
              <a:rPr lang="ru-RU" sz="1200" b="1" dirty="0"/>
              <a:t>с</a:t>
            </a:r>
            <a:r>
              <a:rPr lang="ru-RU" sz="1200" b="1" dirty="0" smtClean="0"/>
              <a:t>.— </a:t>
            </a:r>
            <a:r>
              <a:rPr lang="ru-RU" sz="1200" b="1" dirty="0"/>
              <a:t>(Профессиональное образование</a:t>
            </a:r>
            <a:r>
              <a:rPr lang="ru-RU" sz="1200" b="1" dirty="0" smtClean="0"/>
              <a:t>).</a:t>
            </a:r>
          </a:p>
          <a:p>
            <a:pPr algn="just"/>
            <a:endParaRPr lang="ru-RU" sz="1200" b="1" dirty="0" smtClean="0"/>
          </a:p>
          <a:p>
            <a:pPr algn="just"/>
            <a:r>
              <a:rPr lang="ru-RU" sz="1200" dirty="0"/>
              <a:t>Систематическое изучение возрастной и педагогической психологии — неотъемлемая часть отечественного </a:t>
            </a:r>
            <a:r>
              <a:rPr lang="ru-RU" sz="1200" dirty="0" smtClean="0"/>
              <a:t>профессионально—педагогического </a:t>
            </a:r>
            <a:r>
              <a:rPr lang="ru-RU" sz="1200" dirty="0"/>
              <a:t>образования. В учебнике представлены базовые знания по возрастной и педагогической психологии. В нем раскрыты основные проблемы возрастной психологии, особенности психического развития человека в течение жизни, показана роль и проблематика педагогической психологии в обучении. Материал изложен в едином методологическом ключе и в лаконичной форме. Контрольные вопросы, приведенные в конце каждой главы, следует рассматривать как предложение читателю к раздумью, к сомнению, к поиску собственных психологических вопросов и убедительных ответов.</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43300"/>
            <a:ext cx="6552728" cy="2677656"/>
          </a:xfrm>
          <a:prstGeom prst="rect">
            <a:avLst/>
          </a:prstGeom>
        </p:spPr>
        <p:txBody>
          <a:bodyPr wrap="square">
            <a:spAutoFit/>
          </a:bodyPr>
          <a:lstStyle/>
          <a:p>
            <a:pPr algn="just"/>
            <a:r>
              <a:rPr lang="ru-RU" sz="1200" b="1" dirty="0"/>
              <a:t>Обухова Л. Ф.  Возрастная психология : учебник для СПО / Л. Ф. Обухова. — Москва : Издательство Юрайт, </a:t>
            </a:r>
            <a:r>
              <a:rPr lang="ru-RU" sz="1200" b="1" dirty="0" smtClean="0"/>
              <a:t>2023. </a:t>
            </a:r>
            <a:r>
              <a:rPr lang="ru-RU" sz="1200" b="1" dirty="0"/>
              <a:t>— 460 с. — (Профессиональное образование). </a:t>
            </a:r>
            <a:endParaRPr lang="ru-RU" sz="1200" b="1" dirty="0" smtClean="0"/>
          </a:p>
          <a:p>
            <a:pPr algn="just"/>
            <a:endParaRPr lang="ru-RU" sz="1200" b="1" dirty="0" smtClean="0"/>
          </a:p>
          <a:p>
            <a:pPr algn="just"/>
            <a:r>
              <a:rPr lang="ru-RU" sz="1200" dirty="0"/>
              <a:t>Содержание учебника включает анализ ведущих мировых и отечественных теорий психического развития, многообразный фактический материал, а также описание животрепещущих проблем, решаемых наукой в области возрастной психологии. Предлагаемая вниманию читателя книга создавалась в основном для того, чтобы представить многообразные подходы к пониманию психического развития ребенка, которые были разработаны в XX в., т.е. за весь период существования детской психологии как отдельной научной дисциплины. В конце каждой главы даны вопросы для самоконтроля и список литературы, включающий наиболее значимые работы в области детской психологии. Их чтение позволит углубить и расширить знания, представленные в учебнике.</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 y="3212976"/>
            <a:ext cx="22669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351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552728" cy="1384995"/>
          </a:xfrm>
          <a:prstGeom prst="rect">
            <a:avLst/>
          </a:prstGeom>
        </p:spPr>
        <p:txBody>
          <a:bodyPr wrap="square">
            <a:spAutoFit/>
          </a:bodyPr>
          <a:lstStyle/>
          <a:p>
            <a:pPr algn="just"/>
            <a:r>
              <a:rPr lang="ru-RU" sz="1200" b="1" dirty="0"/>
              <a:t>Гонина О. О. Психология развития и возрастная психология : учебное пособие / О. О. Гонина. — Москва : КноРус, 2022. — 149 с. </a:t>
            </a:r>
            <a:endParaRPr lang="ru-RU" sz="1200" b="1" dirty="0" smtClean="0"/>
          </a:p>
          <a:p>
            <a:pPr algn="just"/>
            <a:endParaRPr lang="ru-RU" sz="1200" b="1" dirty="0" smtClean="0"/>
          </a:p>
          <a:p>
            <a:pPr algn="just"/>
            <a:r>
              <a:rPr lang="ru-RU" sz="1200" dirty="0"/>
              <a:t>Излагаются основные положения психологии развития и возрастной психологии: движущие силы и факторы психического развития, возрастные периодизации, теории психического развития, возрастные закономерности развития психики на различных этапах онтогенеза</a:t>
            </a:r>
            <a:r>
              <a:rPr lang="ru-RU" sz="1200" dirty="0" smtClean="0"/>
              <a:t>.</a:t>
            </a:r>
            <a:endParaRPr lang="ru-RU" sz="1200" dirty="0"/>
          </a:p>
        </p:txBody>
      </p:sp>
      <p:sp>
        <p:nvSpPr>
          <p:cNvPr id="3" name="Прямоугольник 2"/>
          <p:cNvSpPr/>
          <p:nvPr/>
        </p:nvSpPr>
        <p:spPr>
          <a:xfrm>
            <a:off x="2423703" y="3501008"/>
            <a:ext cx="6518297" cy="2308324"/>
          </a:xfrm>
          <a:prstGeom prst="rect">
            <a:avLst/>
          </a:prstGeom>
        </p:spPr>
        <p:txBody>
          <a:bodyPr wrap="square">
            <a:spAutoFit/>
          </a:bodyPr>
          <a:lstStyle/>
          <a:p>
            <a:pPr algn="just"/>
            <a:r>
              <a:rPr lang="ru-RU" sz="1200" b="1" dirty="0"/>
              <a:t>Сорокоумова Е. А.  Возрастная психология : учебное пособие для СПО / Е. А. Сорокоумова. — </a:t>
            </a:r>
            <a:r>
              <a:rPr lang="ru-RU" sz="1200" b="1" dirty="0" smtClean="0"/>
              <a:t>2-е </a:t>
            </a:r>
            <a:r>
              <a:rPr lang="ru-RU" sz="1200" b="1" dirty="0"/>
              <a:t>изд., испр. и доп. — Москва : Издательство Юрайт, 2022. — 227 с. — (Профессиональное образование). </a:t>
            </a:r>
            <a:endParaRPr lang="ru-RU" sz="1200" b="1" dirty="0" smtClean="0"/>
          </a:p>
          <a:p>
            <a:pPr algn="just"/>
            <a:endParaRPr lang="ru-RU" sz="1200" b="1" dirty="0" smtClean="0"/>
          </a:p>
          <a:p>
            <a:pPr algn="just"/>
            <a:r>
              <a:rPr lang="ru-RU" sz="1200" dirty="0"/>
              <a:t>В учебном пособии раскрыты вопросы возрастного развития на всех этапах онтогенеза от младенчества до старости. Обобщены исследования, проведенные с момента возникновения возрастной психологии как одной из отраслей психологического знания до настоящего времени. В пособии нашли отражение позиция </a:t>
            </a:r>
            <a:r>
              <a:rPr lang="ru-RU" sz="1200" dirty="0" smtClean="0"/>
              <a:t>культурно—исторической </a:t>
            </a:r>
            <a:r>
              <a:rPr lang="ru-RU" sz="1200" dirty="0"/>
              <a:t>научной школы, а также теоретические подходы зарубежных авторов. Освещаются некоторые проблемы акмеологии и геронтопсихологии. Данное пособие — хорошая база для изучения курса и подготовки к текущей и итоговой аттестации по дисциплине.</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068960"/>
            <a:ext cx="2664296"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235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624736" cy="2123658"/>
          </a:xfrm>
          <a:prstGeom prst="rect">
            <a:avLst/>
          </a:prstGeom>
        </p:spPr>
        <p:txBody>
          <a:bodyPr wrap="square">
            <a:spAutoFit/>
          </a:bodyPr>
          <a:lstStyle/>
          <a:p>
            <a:pPr algn="just"/>
            <a:r>
              <a:rPr lang="ru-RU" sz="1200" b="1" dirty="0"/>
              <a:t>Хилько М. Е.  Возрастная психология : учебное пособие для СПО / М. Е. Хилько, М. С. Ткачева. — </a:t>
            </a:r>
            <a:r>
              <a:rPr lang="ru-RU" sz="1200" b="1" dirty="0" smtClean="0"/>
              <a:t>2-е </a:t>
            </a:r>
            <a:r>
              <a:rPr lang="ru-RU" sz="1200" b="1" dirty="0"/>
              <a:t>изд., перераб. и доп. — Москва : Издательство Юрайт, </a:t>
            </a:r>
            <a:r>
              <a:rPr lang="ru-RU" sz="1200" b="1" dirty="0" smtClean="0"/>
              <a:t>2023. </a:t>
            </a:r>
            <a:r>
              <a:rPr lang="ru-RU" sz="1200" b="1" dirty="0"/>
              <a:t>— 202 с. — (Профессиональное </a:t>
            </a:r>
            <a:r>
              <a:rPr lang="ru-RU" sz="1200" b="1" dirty="0" smtClean="0"/>
              <a:t>образование)</a:t>
            </a:r>
          </a:p>
          <a:p>
            <a:pPr algn="just"/>
            <a:endParaRPr lang="ru-RU" sz="1200" b="1" dirty="0" smtClean="0"/>
          </a:p>
          <a:p>
            <a:pPr algn="just"/>
            <a:r>
              <a:rPr lang="ru-RU" sz="1200" dirty="0"/>
              <a:t>Данное пособие поможет студентам овладеть теоретическими знаниями и методами исследования в области возрастной психологии, изучить возрастную динамику психики человека, онтогенез психических процессов и качеств личности развивающегося человека, закономерности развития психических процессов с привязкой к определенным возрастным периодам. Пособие содержит методические рекомендации по развивающей и коррекционной работе, которые будут полезны для будущих психологов и уже практикующих специалистов.</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26722"/>
            <a:ext cx="6552728" cy="2308324"/>
          </a:xfrm>
          <a:prstGeom prst="rect">
            <a:avLst/>
          </a:prstGeom>
        </p:spPr>
        <p:txBody>
          <a:bodyPr wrap="square">
            <a:spAutoFit/>
          </a:bodyPr>
          <a:lstStyle/>
          <a:p>
            <a:pPr algn="just"/>
            <a:r>
              <a:rPr lang="ru-RU" sz="1200" b="1" dirty="0" smtClean="0"/>
              <a:t>Шаповаленко И. В.  Психология развития и возрастная психология : учебник и практикум для СПО / И. В. Шаповаленко. — 3-е изд., перераб. и доп. — Москва : Издательство Юрайт, 2023. — 457 с. — (Профессиональное образование). </a:t>
            </a:r>
          </a:p>
          <a:p>
            <a:pPr algn="just"/>
            <a:endParaRPr lang="ru-RU" sz="1200" b="1" dirty="0" smtClean="0"/>
          </a:p>
          <a:p>
            <a:pPr algn="just"/>
            <a:r>
              <a:rPr lang="ru-RU" sz="1200" dirty="0"/>
              <a:t>В учебнике изложены основные теории психического развития человека, рассмотрены закономерности психического развития на протяжении всей жизни человека, дано описание психологических возрастов. Приведены многочисленные примеры из психологических исследований и жизни, произведений художественной литературы, что призвано облегчить читателям восприятие материала и обеспечить понимание его практической пользы. Каждая глава сопровождается вопросами и заданиями, списками литературы. В приложении дана возрастная периодизация развития человека.</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33102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120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28707"/>
            <a:ext cx="6408712" cy="2862322"/>
          </a:xfrm>
          <a:prstGeom prst="rect">
            <a:avLst/>
          </a:prstGeom>
        </p:spPr>
        <p:txBody>
          <a:bodyPr wrap="square">
            <a:spAutoFit/>
          </a:bodyPr>
          <a:lstStyle/>
          <a:p>
            <a:pPr algn="just"/>
            <a:r>
              <a:rPr lang="ru-RU" sz="1200" b="1" dirty="0"/>
              <a:t>Шапошникова Т. Е.  Возрастная психология и педагогика : учебник и практикум для СПО / Т. Е. Шапошникова, В. А. Шапошников, В. А. Корчуганов. — </a:t>
            </a:r>
            <a:r>
              <a:rPr lang="ru-RU" sz="1200" b="1" dirty="0" smtClean="0"/>
              <a:t>2-е </a:t>
            </a:r>
            <a:r>
              <a:rPr lang="ru-RU" sz="1200" b="1" dirty="0"/>
              <a:t>изд., испр. и доп. — Москва : Издательство Юрайт, </a:t>
            </a:r>
            <a:r>
              <a:rPr lang="ru-RU" sz="1200" b="1" dirty="0" smtClean="0"/>
              <a:t>2023. </a:t>
            </a:r>
            <a:r>
              <a:rPr lang="ru-RU" sz="1200" b="1" dirty="0"/>
              <a:t>— 218 с. — (Профессиональное образование). </a:t>
            </a:r>
            <a:endParaRPr lang="ru-RU" sz="1200" b="1" dirty="0" smtClean="0"/>
          </a:p>
          <a:p>
            <a:pPr algn="just"/>
            <a:endParaRPr lang="ru-RU" sz="1200" b="1" dirty="0" smtClean="0"/>
          </a:p>
          <a:p>
            <a:pPr algn="just"/>
            <a:r>
              <a:rPr lang="ru-RU" sz="1200" dirty="0"/>
              <a:t>Учебник включает </a:t>
            </a:r>
            <a:r>
              <a:rPr lang="ru-RU" sz="1200" dirty="0" smtClean="0"/>
              <a:t>учебно—тематический </a:t>
            </a:r>
            <a:r>
              <a:rPr lang="ru-RU" sz="1200" dirty="0"/>
              <a:t>план занятий, краткий план лекций, планы семинарских и лабораторных занятий со списками основной и дополнительной литературы, задания для самостоятельной работы, материалы для самопроверки, задания по общему контролю по курсу для самоподготовки студентов. Посредством контрольных материалов, тестов и заданий для самостоятельной работы в основном проверяется «знаниевая» компонента содержания обучения, освоение минимума. Цель тестовой системы — определение уровня овладения студентами </a:t>
            </a:r>
            <a:r>
              <a:rPr lang="ru-RU" sz="1200" dirty="0" smtClean="0"/>
              <a:t>категориально—понятийным </a:t>
            </a:r>
            <a:r>
              <a:rPr lang="ru-RU" sz="1200" dirty="0"/>
              <a:t>аппаратом, усвоения учебного материала, степени </a:t>
            </a:r>
            <a:r>
              <a:rPr lang="ru-RU" sz="1200" dirty="0" smtClean="0"/>
              <a:t> сформированности </a:t>
            </a:r>
            <a:r>
              <a:rPr lang="ru-RU" sz="1200" dirty="0"/>
              <a:t>знаний, умений и навыков.</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4" y="-171400"/>
            <a:ext cx="26529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4011525"/>
            <a:ext cx="6480720" cy="1754326"/>
          </a:xfrm>
          <a:prstGeom prst="rect">
            <a:avLst/>
          </a:prstGeom>
        </p:spPr>
        <p:txBody>
          <a:bodyPr wrap="square">
            <a:spAutoFit/>
          </a:bodyPr>
          <a:lstStyle/>
          <a:p>
            <a:pPr algn="just"/>
            <a:r>
              <a:rPr lang="ru-RU" sz="1200" b="1" dirty="0"/>
              <a:t>Рындак В. Г. Педагогика : учебник / В. Г. Рындак, А. М. Аллагулов, Т. В. Челпаченко [и др.] ; под общ. ред. В. Г. Рындак. — Москва : </a:t>
            </a:r>
            <a:r>
              <a:rPr lang="ru-RU" sz="1200" b="1" dirty="0" smtClean="0"/>
              <a:t>ИНФРА—М</a:t>
            </a:r>
            <a:r>
              <a:rPr lang="ru-RU" sz="1200" b="1" dirty="0"/>
              <a:t>, 2021. — 421 с. — (Среднее профессиональное образование). </a:t>
            </a:r>
            <a:endParaRPr lang="ru-RU" sz="1200" b="1" dirty="0" smtClean="0"/>
          </a:p>
          <a:p>
            <a:pPr algn="just"/>
            <a:endParaRPr lang="ru-RU" sz="1200" b="1" dirty="0" smtClean="0"/>
          </a:p>
          <a:p>
            <a:pPr algn="just"/>
            <a:r>
              <a:rPr lang="ru-RU" sz="1200" dirty="0"/>
              <a:t>Целью учебника является повышение уровня и качества </a:t>
            </a:r>
            <a:r>
              <a:rPr lang="ru-RU" sz="1200" dirty="0" smtClean="0"/>
              <a:t>научно—методической </a:t>
            </a:r>
            <a:r>
              <a:rPr lang="ru-RU" sz="1200" dirty="0"/>
              <a:t>подготовки специалистов среднего звена, </a:t>
            </a:r>
            <a:r>
              <a:rPr lang="ru-RU" sz="1200" dirty="0" smtClean="0"/>
              <a:t>педагогов—практиков</a:t>
            </a:r>
            <a:r>
              <a:rPr lang="ru-RU" sz="1200" dirty="0"/>
              <a:t>, внедрение современных технологий образования. Учебник подготовлен в соответствии с требованиями федеральных государственных образовательных стандартов среднего профессионального образования последнего поколения.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3" y="3645024"/>
            <a:ext cx="208676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609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1711" y="470192"/>
            <a:ext cx="6390769" cy="2123658"/>
          </a:xfrm>
          <a:prstGeom prst="rect">
            <a:avLst/>
          </a:prstGeom>
        </p:spPr>
        <p:txBody>
          <a:bodyPr wrap="square">
            <a:spAutoFit/>
          </a:bodyPr>
          <a:lstStyle/>
          <a:p>
            <a:pPr algn="just"/>
            <a:r>
              <a:rPr lang="ru-RU" sz="1200" b="1" dirty="0"/>
              <a:t>Кроль В. М. Педагогика : учебное пособие / В. М. Кроль. — Москва : РИОР : </a:t>
            </a:r>
            <a:r>
              <a:rPr lang="ru-RU" sz="1200" b="1" dirty="0" smtClean="0"/>
              <a:t>ИНФРА—М</a:t>
            </a:r>
            <a:r>
              <a:rPr lang="ru-RU" sz="1200" b="1" dirty="0"/>
              <a:t>, </a:t>
            </a:r>
            <a:r>
              <a:rPr lang="ru-RU" sz="1200" b="1" dirty="0" smtClean="0"/>
              <a:t>2023. </a:t>
            </a:r>
            <a:r>
              <a:rPr lang="ru-RU" sz="1200" b="1" dirty="0"/>
              <a:t>— 303 с. — (Среднее профессиональное образование). </a:t>
            </a:r>
            <a:endParaRPr lang="ru-RU" sz="1200" b="1" dirty="0" smtClean="0"/>
          </a:p>
          <a:p>
            <a:pPr algn="just"/>
            <a:endParaRPr lang="ru-RU" sz="1200" b="1" dirty="0" smtClean="0"/>
          </a:p>
          <a:p>
            <a:pPr algn="just"/>
            <a:r>
              <a:rPr lang="ru-RU" sz="1200" dirty="0"/>
              <a:t>Учебное пособие представляет собой многоплановый и в то же время целостный курс, рассматривающий основные факты, теории и проблемы педагогики. Изложены основы современных образовательных, в том числе информационных технологий, а также основы психологического инструментария педагога (элементы педагогической психологии). Учебный материал изложен живым языком, снабжен большим количеством иллюстраций и направлен на формирование социальной устойчивости молодого специалиста. </a:t>
            </a:r>
          </a:p>
        </p:txBody>
      </p:sp>
      <p:sp>
        <p:nvSpPr>
          <p:cNvPr id="4" name="Прямоугольник 3"/>
          <p:cNvSpPr/>
          <p:nvPr/>
        </p:nvSpPr>
        <p:spPr>
          <a:xfrm>
            <a:off x="2501710" y="3645024"/>
            <a:ext cx="6390769" cy="2492990"/>
          </a:xfrm>
          <a:prstGeom prst="rect">
            <a:avLst/>
          </a:prstGeom>
        </p:spPr>
        <p:txBody>
          <a:bodyPr wrap="square">
            <a:spAutoFit/>
          </a:bodyPr>
          <a:lstStyle/>
          <a:p>
            <a:pPr algn="just"/>
            <a:r>
              <a:rPr lang="ru-RU" sz="1200" b="1" dirty="0"/>
              <a:t>Крысько В. Г.  Основы общей педагогики и психологии : учебник для СПО / В. Г. Крысько. — Москва : Издательство Юрайт, 2023. — 471 с. — (Профессиональное образование). </a:t>
            </a:r>
            <a:endParaRPr lang="ru-RU" sz="1200" b="1" dirty="0" smtClean="0"/>
          </a:p>
          <a:p>
            <a:pPr algn="just"/>
            <a:endParaRPr lang="ru-RU" sz="1200" b="1" dirty="0"/>
          </a:p>
          <a:p>
            <a:pPr algn="just"/>
            <a:r>
              <a:rPr lang="ru-RU" sz="1200" dirty="0"/>
              <a:t>В учебнике лаконично рассмотрены главные проблемы и основополагающие понятия психологии и педагогики. Представленный в учебнике материал показывает, в каком направлении и как нужно овладевать </a:t>
            </a:r>
            <a:r>
              <a:rPr lang="ru-RU" sz="1200" dirty="0" smtClean="0"/>
              <a:t>психолого—педагогическими </a:t>
            </a:r>
            <a:r>
              <a:rPr lang="ru-RU" sz="1200" dirty="0"/>
              <a:t>знаниями в будущем. Включает сведения, являющиеся результатом осмысления многих научных исследований и публикаций по психологии и педагогике; содержит схемы, которые позволяют глубже и быстрее усвоить и запомнить прочитанный материал. После каждой главы приведены вопросы и задания для самоконтроля, в конце книги есть рекомендуемая литература и краткий словарь терминов и понятий.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284984"/>
            <a:ext cx="2520280" cy="362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znanium.com/cover/1960/1960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08032"/>
            <a:ext cx="2040161" cy="30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0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3326" y="230932"/>
            <a:ext cx="6631162" cy="1938992"/>
          </a:xfrm>
          <a:prstGeom prst="rect">
            <a:avLst/>
          </a:prstGeom>
        </p:spPr>
        <p:txBody>
          <a:bodyPr wrap="square">
            <a:spAutoFit/>
          </a:bodyPr>
          <a:lstStyle/>
          <a:p>
            <a:pPr algn="just"/>
            <a:r>
              <a:rPr lang="ru-RU" sz="1200" b="1" dirty="0"/>
              <a:t>Гвоздев А. А.  Западноевропейский театр на рубеже XIX и XX столетий. Очерки / А. А. Гвоздев. — Москва : Издательство Юрайт, </a:t>
            </a:r>
            <a:r>
              <a:rPr lang="ru-RU" sz="1200" b="1" dirty="0" smtClean="0"/>
              <a:t>2023. </a:t>
            </a:r>
            <a:r>
              <a:rPr lang="ru-RU" sz="1200" b="1" dirty="0"/>
              <a:t>— 354 с. — (Антология мысли). </a:t>
            </a:r>
            <a:endParaRPr lang="ru-RU" sz="1200" b="1" dirty="0" smtClean="0"/>
          </a:p>
          <a:p>
            <a:pPr algn="just"/>
            <a:endParaRPr lang="ru-RU" sz="1200" b="1" dirty="0"/>
          </a:p>
          <a:p>
            <a:pPr algn="just"/>
            <a:r>
              <a:rPr lang="ru-RU" sz="1200" dirty="0"/>
              <a:t>Настоящее издание советского театрального критика и театроведа А. А. Гвоздева состоит из ряда очерков, в которых рассматриваются важнейшие явления театральной жизни Западной Европы в период от Парижской коммуны до Великой Октябрьской социалистической революции в СССР. Книга представляет собой репринт издания 1939 года. Издание сопровождается приложениями, которые облегчают работу с книгой.</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99392"/>
            <a:ext cx="242809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079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8581" y="692696"/>
            <a:ext cx="6558063" cy="1569660"/>
          </a:xfrm>
          <a:prstGeom prst="rect">
            <a:avLst/>
          </a:prstGeom>
        </p:spPr>
        <p:txBody>
          <a:bodyPr wrap="square">
            <a:spAutoFit/>
          </a:bodyPr>
          <a:lstStyle/>
          <a:p>
            <a:pPr algn="just"/>
            <a:r>
              <a:rPr lang="ru-RU" sz="1200" b="1" dirty="0"/>
              <a:t>Богданов Г. Ф.  Основы преподавания хореографических дисциплин : учебное пособие для СПО / Г. Ф. Богданов. — Москва : Издательство Юрайт, 2022. — 152 с. — (Профессиональное образование). </a:t>
            </a:r>
            <a:endParaRPr lang="ru-RU" sz="1200" b="1" dirty="0" smtClean="0"/>
          </a:p>
          <a:p>
            <a:pPr algn="just"/>
            <a:endParaRPr lang="ru-RU" sz="1200" b="1" dirty="0" smtClean="0"/>
          </a:p>
          <a:p>
            <a:pPr algn="just"/>
            <a:r>
              <a:rPr lang="ru-RU" sz="1200" dirty="0"/>
              <a:t>Учебник посвящен самодеятельному хореографическому творчеству в контексте современной культуры России. В книге рассмотрено </a:t>
            </a:r>
            <a:r>
              <a:rPr lang="ru-RU" sz="1200" dirty="0" smtClean="0"/>
              <a:t>организационно—творческое </a:t>
            </a:r>
            <a:r>
              <a:rPr lang="ru-RU" sz="1200" dirty="0"/>
              <a:t>взаимодействие участников любительского коллектива, в частности его </a:t>
            </a:r>
            <a:r>
              <a:rPr lang="ru-RU" sz="1200" dirty="0" smtClean="0"/>
              <a:t>психолого—педагогические </a:t>
            </a:r>
            <a:r>
              <a:rPr lang="ru-RU" sz="1200" dirty="0"/>
              <a:t>аспекты, и роль руководителя при этом.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 y="0"/>
            <a:ext cx="231353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5024" y="4005064"/>
            <a:ext cx="6480720" cy="1938992"/>
          </a:xfrm>
          <a:prstGeom prst="rect">
            <a:avLst/>
          </a:prstGeom>
        </p:spPr>
        <p:txBody>
          <a:bodyPr wrap="square">
            <a:spAutoFit/>
          </a:bodyPr>
          <a:lstStyle/>
          <a:p>
            <a:pPr algn="just"/>
            <a:r>
              <a:rPr lang="ru-RU" sz="1200" b="1" dirty="0"/>
              <a:t>Кренке  Ю. А. Практический курс воспитания актера : учебное пособие / Ю. А. Кренке ; под редакцией Б. Е. Захавы. — </a:t>
            </a:r>
            <a:r>
              <a:rPr lang="ru-RU" sz="1200" b="1" dirty="0" smtClean="0"/>
              <a:t>2-е </a:t>
            </a:r>
            <a:r>
              <a:rPr lang="ru-RU" sz="1200" b="1" dirty="0"/>
              <a:t>изд., стер. — </a:t>
            </a:r>
            <a:r>
              <a:rPr lang="ru-RU" sz="1200" b="1" dirty="0" smtClean="0"/>
              <a:t>Санкт—Петербург </a:t>
            </a:r>
            <a:r>
              <a:rPr lang="ru-RU" sz="1200" b="1" dirty="0"/>
              <a:t>: Планета музыки, 2021. — 288 с. — (Среднее профессиональное образование). </a:t>
            </a:r>
            <a:endParaRPr lang="ru-RU" sz="1200" b="1" dirty="0" smtClean="0"/>
          </a:p>
          <a:p>
            <a:pPr algn="just"/>
            <a:endParaRPr lang="ru-RU" sz="1200" b="1" dirty="0" smtClean="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33" y="3499436"/>
            <a:ext cx="2074402" cy="322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4746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548680"/>
            <a:ext cx="6408712" cy="1938992"/>
          </a:xfrm>
          <a:prstGeom prst="rect">
            <a:avLst/>
          </a:prstGeom>
        </p:spPr>
        <p:txBody>
          <a:bodyPr wrap="square">
            <a:spAutoFit/>
          </a:bodyPr>
          <a:lstStyle/>
          <a:p>
            <a:pPr algn="just"/>
            <a:r>
              <a:rPr lang="ru-RU" sz="1200" b="1" dirty="0"/>
              <a:t>Кипнис М.  Актерский тренинг. Драма. Импровизация. Дилемма. </a:t>
            </a:r>
            <a:r>
              <a:rPr lang="ru-RU" sz="1200" b="1" dirty="0" smtClean="0"/>
              <a:t>Мастер—класс </a:t>
            </a:r>
            <a:r>
              <a:rPr lang="ru-RU" sz="1200" b="1" dirty="0"/>
              <a:t>: учебное пособие / М. Кипнис. </a:t>
            </a:r>
            <a:r>
              <a:rPr lang="ru-RU" sz="1200" b="1" dirty="0" smtClean="0"/>
              <a:t>— 4-е </a:t>
            </a:r>
            <a:r>
              <a:rPr lang="ru-RU" sz="1200" b="1" dirty="0"/>
              <a:t>изд., стер. </a:t>
            </a:r>
            <a:r>
              <a:rPr lang="ru-RU" sz="1200" b="1" dirty="0" smtClean="0"/>
              <a:t>— Санкт—Петербург </a:t>
            </a:r>
            <a:r>
              <a:rPr lang="ru-RU" sz="1200" b="1" dirty="0"/>
              <a:t>: Лань, </a:t>
            </a:r>
            <a:r>
              <a:rPr lang="ru-RU" sz="1200" b="1" dirty="0" smtClean="0"/>
              <a:t>2023.— </a:t>
            </a:r>
            <a:r>
              <a:rPr lang="ru-RU" sz="1200" b="1" dirty="0"/>
              <a:t>320 с. — (Среднее профессиональное образование). </a:t>
            </a:r>
            <a:endParaRPr lang="ru-RU" sz="1200" b="1" dirty="0" smtClean="0"/>
          </a:p>
          <a:p>
            <a:pPr algn="just"/>
            <a:endParaRPr lang="ru-RU" sz="1200" b="1" dirty="0" smtClean="0"/>
          </a:p>
          <a:p>
            <a:pPr algn="just"/>
            <a:r>
              <a:rPr lang="ru-RU" sz="1200" dirty="0"/>
              <a:t>В первой части книги читатель найдет разнообразные упражнения, которые могут быть интересны и полезны на разных этапах студийной работы: от освобождения мышечных зажимов — и до театральных импровизаций. Вторая часть — это пошаговый «</a:t>
            </a:r>
            <a:r>
              <a:rPr lang="ru-RU" sz="1200" dirty="0" smtClean="0"/>
              <a:t>мастер—класс</a:t>
            </a:r>
            <a:r>
              <a:rPr lang="ru-RU" sz="1200" dirty="0"/>
              <a:t>» с заданиями, упражнениями, театральными играми. Книга предназначена студентам и педагогам средних специальных учебных заведений.</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7440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717032"/>
            <a:ext cx="6480720" cy="1754326"/>
          </a:xfrm>
          <a:prstGeom prst="rect">
            <a:avLst/>
          </a:prstGeom>
        </p:spPr>
        <p:txBody>
          <a:bodyPr wrap="square">
            <a:spAutoFit/>
          </a:bodyPr>
          <a:lstStyle/>
          <a:p>
            <a:pPr algn="just"/>
            <a:r>
              <a:rPr lang="ru-RU" sz="1200" b="1" dirty="0"/>
              <a:t>Гиппиус С. В.  Актерский тренинг. Гимнастика чувств : учебное пособие / С. В. Гиппиус. </a:t>
            </a:r>
            <a:r>
              <a:rPr lang="ru-RU" sz="1200" b="1" dirty="0" smtClean="0"/>
              <a:t>— 7-е </a:t>
            </a:r>
            <a:r>
              <a:rPr lang="ru-RU" sz="1200" b="1" dirty="0"/>
              <a:t>изд., стер. </a:t>
            </a:r>
            <a:r>
              <a:rPr lang="ru-RU" sz="1200" b="1" dirty="0" smtClean="0"/>
              <a:t>— Санкт—Петербург </a:t>
            </a:r>
            <a:r>
              <a:rPr lang="ru-RU" sz="1200" b="1" dirty="0"/>
              <a:t>: Лань, </a:t>
            </a:r>
            <a:r>
              <a:rPr lang="ru-RU" sz="1200" b="1" dirty="0" smtClean="0"/>
              <a:t>2023. — </a:t>
            </a:r>
            <a:r>
              <a:rPr lang="ru-RU" sz="1200" b="1" dirty="0"/>
              <a:t>304 с. </a:t>
            </a:r>
            <a:endParaRPr lang="ru-RU" sz="1200" b="1" dirty="0" smtClean="0"/>
          </a:p>
          <a:p>
            <a:pPr algn="just"/>
            <a:endParaRPr lang="ru-RU" sz="1200" b="1" dirty="0" smtClean="0"/>
          </a:p>
          <a:p>
            <a:pPr algn="just"/>
            <a:r>
              <a:rPr lang="ru-RU" sz="1200" dirty="0" smtClean="0"/>
              <a:t>Не </a:t>
            </a:r>
            <a:r>
              <a:rPr lang="ru-RU" sz="1200" dirty="0"/>
              <a:t>одно поколение будущих актеров и режиссеров обращалось к этой книге. 400 упражнений, представленных здесь, помогут освободить воображение, развить способность к перевоплощению, творческую фантазию и интуицию. В основе всех упражнений </a:t>
            </a:r>
            <a:r>
              <a:rPr lang="ru-RU" sz="1200" dirty="0" smtClean="0"/>
              <a:t>— </a:t>
            </a:r>
            <a:r>
              <a:rPr lang="ru-RU" sz="1200" dirty="0"/>
              <a:t>признанная во всем мире за эталон актерского мастерства </a:t>
            </a:r>
            <a:r>
              <a:rPr lang="ru-RU" sz="1200" dirty="0" smtClean="0"/>
              <a:t>— </a:t>
            </a:r>
            <a:r>
              <a:rPr lang="ru-RU" sz="1200" dirty="0"/>
              <a:t>система Станиславского, глубоко осмысленная и переработанная автором. </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85" y="3429000"/>
            <a:ext cx="202202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099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99394" y="3933056"/>
            <a:ext cx="6606480" cy="2677656"/>
          </a:xfrm>
          <a:prstGeom prst="rect">
            <a:avLst/>
          </a:prstGeom>
        </p:spPr>
        <p:txBody>
          <a:bodyPr wrap="square">
            <a:spAutoFit/>
          </a:bodyPr>
          <a:lstStyle/>
          <a:p>
            <a:pPr algn="just"/>
            <a:r>
              <a:rPr lang="ru-RU" sz="1200" b="1" dirty="0"/>
              <a:t>Волконский С. М. Человек на сцене : учебное пособие / С. М. Волконский.  — </a:t>
            </a:r>
            <a:r>
              <a:rPr lang="ru-RU" sz="1200" b="1" dirty="0" smtClean="0"/>
              <a:t>Санкт—Петербург </a:t>
            </a:r>
            <a:r>
              <a:rPr lang="ru-RU" sz="1200" b="1" dirty="0"/>
              <a:t>: Лань, Планета музыки, 2021. — 144 с. — (Среднее профессиональное образование). </a:t>
            </a:r>
          </a:p>
          <a:p>
            <a:pPr algn="just"/>
            <a:endParaRPr lang="ru-RU" sz="1200" b="1" dirty="0" smtClean="0"/>
          </a:p>
          <a:p>
            <a:pPr algn="just"/>
            <a:r>
              <a:rPr lang="ru-RU" sz="1200" dirty="0"/>
              <a:t>С. М. Волконский (1860–1937) — выдающийся российский театральный деятель, режиссер, искусствовед, критик. Его книга «Человек на сцене» посвящена исследованию проблемы сценического существования актера. Автор рассматривает вопросы актерской техники, выразительности жеста и голоса; рассуждает о соотношении красоты и правды в изображении героев и событий на сцене, а также о человеке как «материале» искусства; исследует систему и школу ритмической гимнастики Далькроза; описывает собственные впечатления от театральных постановок на московской и берлинской сцене; затрагивает вопросы художественного воспитания личности. Книга предназначена студентам и педагогам средних специальных учебных заведений.</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687837"/>
            <a:ext cx="2016224" cy="304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260648"/>
            <a:ext cx="6619874" cy="2677656"/>
          </a:xfrm>
          <a:prstGeom prst="rect">
            <a:avLst/>
          </a:prstGeom>
        </p:spPr>
        <p:txBody>
          <a:bodyPr wrap="square">
            <a:spAutoFit/>
          </a:bodyPr>
          <a:lstStyle/>
          <a:p>
            <a:pPr algn="just"/>
            <a:r>
              <a:rPr lang="ru-RU" sz="1200" b="1" dirty="0"/>
              <a:t>Бороздина Г. В.  Основы педагогики и психологии : учебник для СПО / Г. В. Бороздина. — </a:t>
            </a:r>
            <a:r>
              <a:rPr lang="ru-RU" sz="1200" b="1" dirty="0" smtClean="0"/>
              <a:t>2-е </a:t>
            </a:r>
            <a:r>
              <a:rPr lang="ru-RU" sz="1200" b="1" dirty="0"/>
              <a:t>изд., испр. и доп. — Москва : Издательство Юрайт, 2023. — 477 с. — (Профессиональное образование). </a:t>
            </a:r>
            <a:endParaRPr lang="ru-RU" sz="1200" b="1" dirty="0" smtClean="0"/>
          </a:p>
          <a:p>
            <a:pPr algn="just"/>
            <a:endParaRPr lang="ru-RU" sz="1200" b="1" dirty="0"/>
          </a:p>
          <a:p>
            <a:pPr algn="just"/>
            <a:r>
              <a:rPr lang="ru-RU" sz="1200" dirty="0"/>
              <a:t>Учебник обобщает знания ряда отраслей психологической и педагогической наук, имеющих непосредственное отношение к профессиональной и межличностной деятельности. Раскрываются природа и основные функции психики человека, соотношение природных и социальных факторов в ее становлении. Рассматриваются закономерности межличностных отношений в быту и организованном коллективе, а также объективные связи обучения, воспитания и развития личности в образовательных процессах и социуме. В конце глав представлены вопросы и задания для самопроверки, которые помогут успешно овладеть </a:t>
            </a:r>
            <a:r>
              <a:rPr lang="ru-RU" sz="1200" dirty="0" smtClean="0"/>
              <a:t>понятийно—категориальным </a:t>
            </a:r>
            <a:r>
              <a:rPr lang="ru-RU" sz="1200" dirty="0"/>
              <a:t>аппаратом педагогической и психологической науки.</a:t>
            </a:r>
            <a:r>
              <a:rPr lang="ru-RU" sz="1200" b="1" dirty="0"/>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0" y="127635"/>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3872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363" y="404664"/>
            <a:ext cx="6552728" cy="1754326"/>
          </a:xfrm>
          <a:prstGeom prst="rect">
            <a:avLst/>
          </a:prstGeom>
        </p:spPr>
        <p:txBody>
          <a:bodyPr wrap="square">
            <a:spAutoFit/>
          </a:bodyPr>
          <a:lstStyle/>
          <a:p>
            <a:pPr algn="just"/>
            <a:r>
              <a:rPr lang="ru-RU" sz="1200" b="1" dirty="0"/>
              <a:t>Захава Б. Е. Современники. Вахтангов. Мейерхольд : учебное пособие / Б. Е. Захава ; под ред. П. Любимцева</a:t>
            </a:r>
            <a:r>
              <a:rPr lang="ru-RU" sz="1200" b="1" dirty="0" smtClean="0"/>
              <a:t>. </a:t>
            </a:r>
            <a:r>
              <a:rPr lang="ru-RU" sz="1200" b="1" dirty="0"/>
              <a:t>— </a:t>
            </a:r>
            <a:r>
              <a:rPr lang="ru-RU" sz="1200" b="1" dirty="0" smtClean="0"/>
              <a:t>Санкт—Петербург </a:t>
            </a:r>
            <a:r>
              <a:rPr lang="ru-RU" sz="1200" b="1" dirty="0"/>
              <a:t>: Лань, Планета музыки, </a:t>
            </a:r>
            <a:r>
              <a:rPr lang="ru-RU" sz="1200" b="1" dirty="0" smtClean="0"/>
              <a:t>2022. </a:t>
            </a:r>
            <a:r>
              <a:rPr lang="ru-RU" sz="1200" b="1" dirty="0"/>
              <a:t>— 412 с. — (Среднее профессиональное образование). </a:t>
            </a:r>
            <a:endParaRPr lang="ru-RU" sz="1200" b="1" dirty="0" smtClean="0"/>
          </a:p>
          <a:p>
            <a:pPr algn="just"/>
            <a:endParaRPr lang="ru-RU" sz="1200" b="1" dirty="0" smtClean="0"/>
          </a:p>
          <a:p>
            <a:pPr algn="just"/>
            <a:r>
              <a:rPr lang="ru-RU" sz="1200" dirty="0"/>
              <a:t>Борис Евгеньевич Захава (</a:t>
            </a:r>
            <a:r>
              <a:rPr lang="ru-RU" sz="1200" dirty="0" smtClean="0"/>
              <a:t>1896—1976</a:t>
            </a:r>
            <a:r>
              <a:rPr lang="ru-RU" sz="1200" dirty="0"/>
              <a:t>) — русский советский театральный актёр, режиссёр, педагог, театровед, народный артист СССР. В данной книге автор пишет не только про Е.Б. Вахтангова и В.Э. Мейерхольда, но также касается других ключевых фигур театральной жизни того периода, с которыми так или иначе контактировали Вахтангов и Мейерхольд.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7"/>
            <a:ext cx="2100032" cy="30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7363" y="3694092"/>
            <a:ext cx="6552728" cy="1938992"/>
          </a:xfrm>
          <a:prstGeom prst="rect">
            <a:avLst/>
          </a:prstGeom>
        </p:spPr>
        <p:txBody>
          <a:bodyPr wrap="square">
            <a:spAutoFit/>
          </a:bodyPr>
          <a:lstStyle/>
          <a:p>
            <a:pPr algn="just"/>
            <a:r>
              <a:rPr lang="ru-RU" sz="1200" b="1" dirty="0"/>
              <a:t>Савина А. А. Театр. Актер. Режиссер: Краткий словарь терминов и понятий: учебное пособие / сост. А. А. Савина. — </a:t>
            </a:r>
            <a:r>
              <a:rPr lang="ru-RU" sz="1200" b="1" dirty="0" smtClean="0"/>
              <a:t>Санкт—Петербург </a:t>
            </a:r>
            <a:r>
              <a:rPr lang="ru-RU" sz="1200" b="1" dirty="0"/>
              <a:t>: Лань, Планета музыки, </a:t>
            </a:r>
            <a:r>
              <a:rPr lang="ru-RU" sz="1200" b="1" dirty="0" smtClean="0"/>
              <a:t>2022. </a:t>
            </a:r>
            <a:r>
              <a:rPr lang="ru-RU" sz="1200" b="1" dirty="0"/>
              <a:t>— 352 с</a:t>
            </a:r>
            <a:r>
              <a:rPr lang="ru-RU" sz="1200" b="1" dirty="0" smtClean="0"/>
              <a:t>.</a:t>
            </a:r>
          </a:p>
          <a:p>
            <a:pPr algn="just"/>
            <a:r>
              <a:rPr lang="ru-RU" sz="1200" b="1" dirty="0" smtClean="0"/>
              <a:t> </a:t>
            </a:r>
          </a:p>
          <a:p>
            <a:pPr algn="just"/>
            <a:r>
              <a:rPr lang="ru-RU" sz="1200" dirty="0"/>
              <a:t>В словарь </a:t>
            </a:r>
            <a:r>
              <a:rPr lang="ru-RU" sz="1200" dirty="0" smtClean="0"/>
              <a:t>включено </a:t>
            </a:r>
            <a:r>
              <a:rPr lang="ru-RU" sz="1200" dirty="0"/>
              <a:t>более 1200 статей, посвященных самым различным сферам и понятиям, относящимся к театральному искусству. Словарь содержит основные термины из области театральной постановки, декораторского искусства, актерского мастерства, направлений народных национальных театров всего мира, истории театра, драматургии, театральной архитектуры, а также ряд смежных понятий из области музыки, балета и литературы.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4" y="3501008"/>
            <a:ext cx="21000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98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336704" cy="2308324"/>
          </a:xfrm>
          <a:prstGeom prst="rect">
            <a:avLst/>
          </a:prstGeom>
        </p:spPr>
        <p:txBody>
          <a:bodyPr wrap="square">
            <a:spAutoFit/>
          </a:bodyPr>
          <a:lstStyle/>
          <a:p>
            <a:pPr algn="just"/>
            <a:r>
              <a:rPr lang="ru-RU" sz="1200" b="1" dirty="0"/>
              <a:t>Сазонова В. А. Театральная педагогика Ю. А. Завадского : учебное пособие / В. А. Сазонова. — </a:t>
            </a:r>
            <a:r>
              <a:rPr lang="ru-RU" sz="1200" b="1" dirty="0" smtClean="0"/>
              <a:t>3-е </a:t>
            </a:r>
            <a:r>
              <a:rPr lang="ru-RU" sz="1200" b="1" dirty="0"/>
              <a:t>изд., доп. — </a:t>
            </a:r>
            <a:r>
              <a:rPr lang="ru-RU" sz="1200" b="1" dirty="0" smtClean="0"/>
              <a:t>Санкт—Петербург </a:t>
            </a:r>
            <a:r>
              <a:rPr lang="ru-RU" sz="1200" b="1" dirty="0"/>
              <a:t>: Планета музыки, 2021. — 176 с. — (Среднее профессиональное образование). </a:t>
            </a:r>
            <a:endParaRPr lang="ru-RU" sz="1200" b="1" dirty="0" smtClean="0"/>
          </a:p>
          <a:p>
            <a:pPr algn="just"/>
            <a:endParaRPr lang="ru-RU" sz="1200" dirty="0" smtClean="0"/>
          </a:p>
          <a:p>
            <a:pPr algn="just"/>
            <a:r>
              <a:rPr lang="ru-RU" sz="1200" dirty="0"/>
              <a:t>Юрий Александрович Завадский – один из крупнейших режиссёров XX века. Более 50 лет Завадский руководил театром Моссовета, воспитав блистательную плеяду актёров: В. Марецкую, Р. Плятта, Н. Мордвинова, Г. Жжёнова, М. Терехову, В. Талызину и др. С 1939 года и до конца своей жизни он был профессором кафедры режиссуры ГИТИСа. В пособии обобщается опыт работы Завадского, прослеживаются пути формирования личности студента – режиссера, раскрывается своеобразие методики Завадского в работе с этюдом на литературной основе.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31" y="116632"/>
            <a:ext cx="2140654" cy="31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4236999"/>
            <a:ext cx="6192688" cy="1569660"/>
          </a:xfrm>
          <a:prstGeom prst="rect">
            <a:avLst/>
          </a:prstGeom>
        </p:spPr>
        <p:txBody>
          <a:bodyPr wrap="square">
            <a:spAutoFit/>
          </a:bodyPr>
          <a:lstStyle/>
          <a:p>
            <a:pPr algn="just"/>
            <a:r>
              <a:rPr lang="ru-RU" sz="1200" b="1" dirty="0"/>
              <a:t>Товстоногов Г. А. Зеркало сцены / Г. А. Товстоногов. – </a:t>
            </a:r>
            <a:r>
              <a:rPr lang="ru-RU" sz="1200" b="1" dirty="0" smtClean="0"/>
              <a:t>4-е </a:t>
            </a:r>
            <a:r>
              <a:rPr lang="ru-RU" sz="1200" b="1" dirty="0"/>
              <a:t>изд. – Москва : Планета музыки, </a:t>
            </a:r>
            <a:r>
              <a:rPr lang="ru-RU" sz="1200" b="1" dirty="0" smtClean="0"/>
              <a:t>2023. — </a:t>
            </a:r>
            <a:r>
              <a:rPr lang="ru-RU" sz="1200" b="1" dirty="0"/>
              <a:t>400 с. — (Среднее профессиональное образование). </a:t>
            </a:r>
            <a:endParaRPr lang="ru-RU" sz="1200" b="1" dirty="0" smtClean="0"/>
          </a:p>
          <a:p>
            <a:pPr algn="just"/>
            <a:endParaRPr lang="ru-RU" sz="1200" b="1" dirty="0" smtClean="0"/>
          </a:p>
          <a:p>
            <a:pPr algn="just"/>
            <a:r>
              <a:rPr lang="ru-RU" sz="1200" dirty="0"/>
              <a:t>Г. А. Товстоногов (1915 — 1989) — советский театральный режиссёр и педагог, Народный артист СССР. Книга содержит статьи и выступления проблемного и общетеоретического характера, режиссерские экспликации, записи репетиций.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4048"/>
            <a:ext cx="2106488" cy="302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78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480720" cy="1569660"/>
          </a:xfrm>
          <a:prstGeom prst="rect">
            <a:avLst/>
          </a:prstGeom>
        </p:spPr>
        <p:txBody>
          <a:bodyPr wrap="square">
            <a:spAutoFit/>
          </a:bodyPr>
          <a:lstStyle/>
          <a:p>
            <a:pPr algn="just"/>
            <a:r>
              <a:rPr lang="ru-RU" sz="1200" b="1" dirty="0"/>
              <a:t>Кизеветтер А. А.  Театр / А. А. Кизеветтер. — Москва : Издательство Юрайт, </a:t>
            </a:r>
            <a:r>
              <a:rPr lang="ru-RU" sz="1200" b="1" dirty="0" smtClean="0"/>
              <a:t>2023. </a:t>
            </a:r>
            <a:r>
              <a:rPr lang="ru-RU" sz="1200" b="1" dirty="0"/>
              <a:t>— 93 с. — (Антология мысли). </a:t>
            </a:r>
            <a:endParaRPr lang="ru-RU" sz="1200" b="1" dirty="0" smtClean="0"/>
          </a:p>
          <a:p>
            <a:pPr algn="just"/>
            <a:endParaRPr lang="ru-RU" sz="1200" b="1" dirty="0"/>
          </a:p>
          <a:p>
            <a:pPr algn="just"/>
            <a:r>
              <a:rPr lang="ru-RU" sz="1200" dirty="0"/>
              <a:t>Автор этой книги — русский историк, публицист, политический деятель — обратился к материалам по истории русского театра в самом начале советской власти. Это одна из первых теоретических работ, в которой трактуются психологические проблемы театра как зрелищного искусства в духе идей начала XX века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645024"/>
            <a:ext cx="6480720" cy="2677656"/>
          </a:xfrm>
          <a:prstGeom prst="rect">
            <a:avLst/>
          </a:prstGeom>
        </p:spPr>
        <p:txBody>
          <a:bodyPr wrap="square">
            <a:spAutoFit/>
          </a:bodyPr>
          <a:lstStyle/>
          <a:p>
            <a:pPr algn="just"/>
            <a:r>
              <a:rPr lang="ru-RU" sz="1200" b="1" dirty="0"/>
              <a:t>Мюллер В. К.  Драма и театр эпохи Шекспира / В. К. Мюллер. — Москва : Издательство Юрайт, 2022. — 140 с. — (Антология мысли). </a:t>
            </a:r>
            <a:endParaRPr lang="ru-RU" sz="1200" b="1" dirty="0" smtClean="0"/>
          </a:p>
          <a:p>
            <a:pPr algn="just"/>
            <a:endParaRPr lang="ru-RU" sz="1200" b="1" dirty="0"/>
          </a:p>
          <a:p>
            <a:pPr algn="just"/>
            <a:r>
              <a:rPr lang="ru-RU" sz="1200" dirty="0"/>
              <a:t>Одной из наиболее известных работ выдающегося лингвиста и зачинателя театроведческого изучения Шекспира в Советском Союзе Мюллера является данное издание — «Драма и театр эпохи Шекспира». Книга посвящена английской драматургии рубежа XVI и XVII столетий и обобщает различные формы существования драматического искусства данного периода, которому автор дает термин «эпоха Шекспира», поскольку этот термин хронологически точно определяет тот момент наибольшего расцвета драматических произведений в Англии. В издании рассматриваются не только особенности тех или иных пьес как литературных произведений, но и разные виды театральных постановок. Затронуты вопросы о драматической форме, театральном быте, идейном содержании и другие.</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3284984"/>
            <a:ext cx="2627784" cy="376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04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534472" cy="2677656"/>
          </a:xfrm>
          <a:prstGeom prst="rect">
            <a:avLst/>
          </a:prstGeom>
        </p:spPr>
        <p:txBody>
          <a:bodyPr wrap="square">
            <a:spAutoFit/>
          </a:bodyPr>
          <a:lstStyle/>
          <a:p>
            <a:pPr algn="just"/>
            <a:r>
              <a:rPr lang="ru-RU" sz="1200" b="1" dirty="0"/>
              <a:t>Берсенева Е.В. История театра : практикум для обучающихся по специальности 52.05.01 «Актерское искусство» / Е.В. Берсенева. </a:t>
            </a:r>
            <a:r>
              <a:rPr lang="ru-RU" sz="1200" b="1" dirty="0" smtClean="0"/>
              <a:t>— </a:t>
            </a:r>
            <a:r>
              <a:rPr lang="ru-RU" sz="1200" b="1" dirty="0"/>
              <a:t>Кемерово : КемГИК, 2018. </a:t>
            </a:r>
            <a:r>
              <a:rPr lang="ru-RU" sz="1200" b="1" dirty="0" smtClean="0"/>
              <a:t>— </a:t>
            </a:r>
            <a:r>
              <a:rPr lang="ru-RU" sz="1200" b="1" dirty="0"/>
              <a:t>48 с. </a:t>
            </a:r>
            <a:endParaRPr lang="ru-RU" sz="1200" b="1" dirty="0" smtClean="0"/>
          </a:p>
          <a:p>
            <a:pPr algn="just"/>
            <a:endParaRPr lang="ru-RU" sz="1200" b="1" dirty="0"/>
          </a:p>
          <a:p>
            <a:pPr algn="just"/>
            <a:r>
              <a:rPr lang="ru-RU" sz="1200" dirty="0"/>
              <a:t>Практикум по курсу «История театра» предназначен для организации аудиторной работы студентов на практических занятиях, а также самостоятельной работы по освоению учебной дисциплины. Цель практикума </a:t>
            </a:r>
            <a:r>
              <a:rPr lang="ru-RU" sz="1200" dirty="0" smtClean="0"/>
              <a:t>— </a:t>
            </a:r>
            <a:r>
              <a:rPr lang="ru-RU" sz="1200" dirty="0"/>
              <a:t>закрепление теоретических знаний и формирование практических умений и навыков, предусмотренных рабочей программой дисциплины «История театра». В практикум включены: методические указания по подготовке к семинарским занятиям, вопросы для обсуждения, список литературы, глоссарий. В ходе выполнения заданий обучающиеся углубляют навыки анализа критической литературы по истории театра. Условием допуска к экзамену для студентов является выполнение всех практических заданий.</a:t>
            </a:r>
            <a:r>
              <a:rPr lang="ru-RU" sz="1200" b="1"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52" y="332657"/>
            <a:ext cx="2034480" cy="294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78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1607</TotalTime>
  <Words>13791</Words>
  <Application>Microsoft Office PowerPoint</Application>
  <PresentationFormat>Экран (4:3)</PresentationFormat>
  <Paragraphs>407</Paragraphs>
  <Slides>74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74</vt:i4>
      </vt:variant>
    </vt:vector>
  </HeadingPairs>
  <TitlesOfParts>
    <vt:vector size="75"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75</cp:revision>
  <dcterms:created xsi:type="dcterms:W3CDTF">2022-10-04T11:07:49Z</dcterms:created>
  <dcterms:modified xsi:type="dcterms:W3CDTF">2023-10-16T06:18:53Z</dcterms:modified>
</cp:coreProperties>
</file>